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62" r:id="rId4"/>
    <p:sldId id="324" r:id="rId5"/>
    <p:sldId id="282" r:id="rId6"/>
    <p:sldId id="283" r:id="rId7"/>
    <p:sldId id="284" r:id="rId8"/>
    <p:sldId id="285" r:id="rId9"/>
    <p:sldId id="286" r:id="rId10"/>
    <p:sldId id="287" r:id="rId11"/>
    <p:sldId id="276" r:id="rId12"/>
    <p:sldId id="292" r:id="rId13"/>
    <p:sldId id="293" r:id="rId14"/>
    <p:sldId id="294" r:id="rId15"/>
    <p:sldId id="296" r:id="rId16"/>
    <p:sldId id="336" r:id="rId17"/>
    <p:sldId id="402" r:id="rId18"/>
    <p:sldId id="334" r:id="rId19"/>
    <p:sldId id="278" r:id="rId20"/>
    <p:sldId id="298" r:id="rId21"/>
    <p:sldId id="299" r:id="rId22"/>
    <p:sldId id="281" r:id="rId23"/>
    <p:sldId id="307" r:id="rId24"/>
    <p:sldId id="308" r:id="rId25"/>
    <p:sldId id="309" r:id="rId26"/>
    <p:sldId id="297" r:id="rId27"/>
    <p:sldId id="325" r:id="rId28"/>
    <p:sldId id="326" r:id="rId29"/>
    <p:sldId id="327" r:id="rId30"/>
    <p:sldId id="328" r:id="rId31"/>
    <p:sldId id="301" r:id="rId32"/>
    <p:sldId id="329" r:id="rId33"/>
    <p:sldId id="330" r:id="rId34"/>
    <p:sldId id="331" r:id="rId35"/>
    <p:sldId id="323" r:id="rId36"/>
    <p:sldId id="316" r:id="rId37"/>
    <p:sldId id="373" r:id="rId38"/>
    <p:sldId id="272" r:id="rId39"/>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4660"/>
  </p:normalViewPr>
  <p:slideViewPr>
    <p:cSldViewPr snapToGrid="0" snapToObjects="1" showGuides="1">
      <p:cViewPr varScale="1">
        <p:scale>
          <a:sx n="76" d="100"/>
          <a:sy n="76" d="100"/>
        </p:scale>
        <p:origin x="180" y="102"/>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8/20/2024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What does</a:t>
            </a:r>
            <a:r>
              <a:rPr lang="en-US" b="1" i="1" baseline="0" dirty="0">
                <a:solidFill>
                  <a:srgbClr val="FF0000"/>
                </a:solidFill>
              </a:rPr>
              <a:t> GSA stand for?</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FF0000"/>
                </a:solidFill>
              </a:rPr>
              <a:t>What does</a:t>
            </a:r>
            <a:r>
              <a:rPr lang="en-US" b="1" i="1" baseline="0" dirty="0">
                <a:solidFill>
                  <a:srgbClr val="FF0000"/>
                </a:solidFill>
              </a:rPr>
              <a:t> GSA stand for?</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Global slide – indicate somehow</a:t>
            </a:r>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November 8, 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Medicaid School Based Programs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49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November 8, 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November 8, 2017</a:t>
            </a:r>
            <a:endParaRPr lang="en-US" dirty="0"/>
          </a:p>
        </p:txBody>
      </p:sp>
      <p:sp>
        <p:nvSpPr>
          <p:cNvPr id="4" name="Footer Placeholder 3"/>
          <p:cNvSpPr>
            <a:spLocks noGrp="1"/>
          </p:cNvSpPr>
          <p:nvPr>
            <p:ph type="ftr" sz="quarter" idx="11"/>
          </p:nvPr>
        </p:nvSpPr>
        <p:spPr/>
        <p:txBody>
          <a:bodyPr/>
          <a:lstStyle/>
          <a:p>
            <a:r>
              <a:rPr lang="en-US" dirty="0"/>
              <a:t>Medicaid School Based Programs</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November 8, 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Medicaid School Based Programs</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November 8, 2017</a:t>
            </a:r>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Medicaid School Based Programs</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bcbsnm.com/turquoise-car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uhc.com/communityplan/new-mexico/plans" TargetMode="External"/><Relationship Id="rId5" Type="http://schemas.openxmlformats.org/officeDocument/2006/relationships/hyperlink" Target="http://www.phs.org/health-plans/turquoise-care-medicaid" TargetMode="External"/><Relationship Id="rId4" Type="http://schemas.openxmlformats.org/officeDocument/2006/relationships/hyperlink" Target="https://www.molinahealthcare.com/members/nm/en-US/pages/home.a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IPAA.Desk.NM@conduent.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6490335" cy="1371600"/>
          </a:xfrm>
          <a:solidFill>
            <a:schemeClr val="bg1"/>
          </a:solidFill>
        </p:spPr>
        <p:txBody>
          <a:bodyPr/>
          <a:lstStyle/>
          <a:p>
            <a:r>
              <a:rPr lang="en-US" dirty="0"/>
              <a:t>Medicaid School Based Programs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Medicaid School Based Programs</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10</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6" name="Rectangle 2"/>
          <p:cNvSpPr txBox="1">
            <a:spLocks noChangeArrowheads="1"/>
          </p:cNvSpPr>
          <p:nvPr/>
        </p:nvSpPr>
        <p:spPr>
          <a:xfrm>
            <a:off x="644523" y="1266825"/>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lvl="0">
              <a:defRPr/>
            </a:pPr>
            <a:r>
              <a:rPr lang="en-US" dirty="0">
                <a:solidFill>
                  <a:schemeClr val="tx1"/>
                </a:solidFill>
              </a:rPr>
              <a:t>User Privileges</a:t>
            </a:r>
            <a:endParaRPr kumimoji="0" lang="en-US" sz="3200" b="0" i="0" u="none" strike="noStrike" kern="1200" cap="none" spc="0" normalizeH="0" baseline="0" noProof="0" dirty="0">
              <a:ln>
                <a:noFill/>
              </a:ln>
              <a:solidFill>
                <a:schemeClr val="tx1"/>
              </a:solidFill>
              <a:effectLst/>
              <a:uLnTx/>
              <a:uFillTx/>
              <a:latin typeface="Arial"/>
              <a:ea typeface="+mj-ea"/>
              <a:cs typeface="+mj-cs"/>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19" y="1892300"/>
            <a:ext cx="8077125" cy="4754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val 6"/>
          <p:cNvSpPr>
            <a:spLocks noChangeArrowheads="1"/>
          </p:cNvSpPr>
          <p:nvPr/>
        </p:nvSpPr>
        <p:spPr bwMode="auto">
          <a:xfrm>
            <a:off x="152400" y="3619500"/>
            <a:ext cx="2133600" cy="3200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3962400" y="5353050"/>
            <a:ext cx="3048000" cy="738664"/>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All authorized privileges for the user will be listed in the blue left hand side navigation bar</a:t>
            </a:r>
          </a:p>
        </p:txBody>
      </p:sp>
      <p:cxnSp>
        <p:nvCxnSpPr>
          <p:cNvPr id="19" name="Straight Arrow Connector 18"/>
          <p:cNvCxnSpPr/>
          <p:nvPr/>
        </p:nvCxnSpPr>
        <p:spPr>
          <a:xfrm flipH="1" flipV="1">
            <a:off x="2286000" y="4876800"/>
            <a:ext cx="1676400" cy="597932"/>
          </a:xfrm>
          <a:prstGeom prst="straightConnector1">
            <a:avLst/>
          </a:prstGeom>
          <a:noFill/>
          <a:ln w="25400" cap="flat" cmpd="sng" algn="ctr">
            <a:solidFill>
              <a:srgbClr val="C00000"/>
            </a:solidFill>
            <a:prstDash val="solid"/>
            <a:tailEnd type="arrow"/>
          </a:ln>
          <a:effectLst/>
        </p:spPr>
      </p:cxnSp>
    </p:spTree>
    <p:extLst>
      <p:ext uri="{BB962C8B-B14F-4D97-AF65-F5344CB8AC3E}">
        <p14:creationId xmlns:p14="http://schemas.microsoft.com/office/powerpoint/2010/main" val="150578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solidFill>
                  <a:srgbClr val="000000"/>
                </a:solidFill>
              </a:rPr>
              <a:t>Eligibility Inquiry</a:t>
            </a:r>
            <a:endParaRPr lang="en-US"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457200">
              <a:lnSpc>
                <a:spcPct val="150000"/>
              </a:lnSpc>
              <a:spcBef>
                <a:spcPts val="600"/>
              </a:spcBef>
              <a:spcAft>
                <a:spcPts val="600"/>
              </a:spcAft>
            </a:pPr>
            <a:r>
              <a:rPr lang="en-US" sz="2000" dirty="0">
                <a:solidFill>
                  <a:srgbClr val="000000"/>
                </a:solidFill>
              </a:rPr>
              <a:t>The system will default the current date for date of service.</a:t>
            </a:r>
          </a:p>
          <a:p>
            <a:pPr lvl="0" algn="just" defTabSz="457200">
              <a:lnSpc>
                <a:spcPct val="150000"/>
              </a:lnSpc>
              <a:spcBef>
                <a:spcPts val="600"/>
              </a:spcBef>
              <a:spcAft>
                <a:spcPts val="600"/>
              </a:spcAft>
            </a:pPr>
            <a:r>
              <a:rPr lang="en-US" sz="2000" dirty="0">
                <a:solidFill>
                  <a:srgbClr val="000000"/>
                </a:solidFill>
              </a:rPr>
              <a:t>You can use any DOS within the past 2 years.</a:t>
            </a:r>
          </a:p>
          <a:p>
            <a:pPr lvl="0" algn="just" defTabSz="457200">
              <a:lnSpc>
                <a:spcPct val="150000"/>
              </a:lnSpc>
              <a:spcBef>
                <a:spcPts val="600"/>
              </a:spcBef>
              <a:spcAft>
                <a:spcPts val="600"/>
              </a:spcAft>
            </a:pPr>
            <a:r>
              <a:rPr lang="en-US" sz="2000" dirty="0">
                <a:solidFill>
                  <a:srgbClr val="000000"/>
                </a:solidFill>
              </a:rPr>
              <a:t>Date spans can be used. </a:t>
            </a:r>
          </a:p>
          <a:p>
            <a:pPr lvl="0" algn="just" defTabSz="457200">
              <a:lnSpc>
                <a:spcPct val="150000"/>
              </a:lnSpc>
              <a:spcBef>
                <a:spcPts val="600"/>
              </a:spcBef>
              <a:spcAft>
                <a:spcPts val="600"/>
              </a:spcAft>
            </a:pPr>
            <a:r>
              <a:rPr lang="en-US" sz="2000" dirty="0">
                <a:solidFill>
                  <a:srgbClr val="000000"/>
                </a:solidFill>
              </a:rPr>
              <a:t>Recipients can be searched using the following options:</a:t>
            </a:r>
          </a:p>
          <a:p>
            <a:pPr marL="511175" lvl="3" indent="-164592" algn="just" defTabSz="457200">
              <a:lnSpc>
                <a:spcPct val="150000"/>
              </a:lnSpc>
              <a:spcAft>
                <a:spcPts val="600"/>
              </a:spcAft>
              <a:buFont typeface="Arial" pitchFamily="34" charset="0"/>
              <a:buChar char="•"/>
            </a:pPr>
            <a:r>
              <a:rPr lang="en-US" sz="1800" dirty="0">
                <a:solidFill>
                  <a:srgbClr val="000000"/>
                </a:solidFill>
              </a:rPr>
              <a:t>Recipient ID (this is the “SSN” style ID number, Medicaid ID, temporary SSN etc. 942XXXXXX)</a:t>
            </a:r>
          </a:p>
          <a:p>
            <a:pPr marL="511175" lvl="3" indent="-164592" algn="just" defTabSz="457200">
              <a:lnSpc>
                <a:spcPct val="150000"/>
              </a:lnSpc>
              <a:spcAft>
                <a:spcPts val="600"/>
              </a:spcAft>
              <a:buFont typeface="Arial" pitchFamily="34" charset="0"/>
              <a:buChar char="•"/>
            </a:pPr>
            <a:r>
              <a:rPr lang="en-US" sz="1800" dirty="0">
                <a:solidFill>
                  <a:srgbClr val="000000"/>
                </a:solidFill>
              </a:rPr>
              <a:t>SSN and date of birth  OR….</a:t>
            </a:r>
          </a:p>
          <a:p>
            <a:pPr marL="511175" lvl="3" indent="-164592" algn="just" defTabSz="457200">
              <a:lnSpc>
                <a:spcPct val="150000"/>
              </a:lnSpc>
              <a:spcAft>
                <a:spcPts val="600"/>
              </a:spcAft>
              <a:buFont typeface="Arial" pitchFamily="34" charset="0"/>
              <a:buChar char="•"/>
            </a:pPr>
            <a:r>
              <a:rPr lang="en-US" sz="1800" dirty="0">
                <a:solidFill>
                  <a:srgbClr val="000000"/>
                </a:solidFill>
              </a:rPr>
              <a:t>Last name, first name, date of birth (information needs to match what is on the Omnicaid system)</a:t>
            </a:r>
          </a:p>
        </p:txBody>
      </p:sp>
    </p:spTree>
    <p:extLst>
      <p:ext uri="{BB962C8B-B14F-4D97-AF65-F5344CB8AC3E}">
        <p14:creationId xmlns:p14="http://schemas.microsoft.com/office/powerpoint/2010/main" val="26643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5" y="1520328"/>
            <a:ext cx="6899275" cy="878383"/>
          </a:xfrm>
          <a:noFill/>
        </p:spPr>
        <p:txBody>
          <a:bodyPr/>
          <a:lstStyle/>
          <a:p>
            <a:r>
              <a:rPr lang="en-US" sz="3200" dirty="0"/>
              <a:t>Eligibility Inquiry</a:t>
            </a:r>
            <a:endParaRPr lang="en-US"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234406"/>
            <a:ext cx="8839201" cy="440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00400" y="4806156"/>
            <a:ext cx="2895600" cy="738664"/>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Expand Inquiries by clicking on the (+) sign then click on “Eligibility”</a:t>
            </a:r>
          </a:p>
        </p:txBody>
      </p:sp>
      <p:cxnSp>
        <p:nvCxnSpPr>
          <p:cNvPr id="15" name="Straight Connector 14"/>
          <p:cNvCxnSpPr/>
          <p:nvPr/>
        </p:nvCxnSpPr>
        <p:spPr>
          <a:xfrm>
            <a:off x="2143474" y="4691856"/>
            <a:ext cx="1056926" cy="490210"/>
          </a:xfrm>
          <a:prstGeom prst="line">
            <a:avLst/>
          </a:prstGeom>
          <a:noFill/>
          <a:ln w="25400" cap="flat" cmpd="sng" algn="ctr">
            <a:solidFill>
              <a:srgbClr val="C00000"/>
            </a:solidFill>
            <a:prstDash val="solid"/>
          </a:ln>
          <a:effectLst/>
        </p:spPr>
      </p:cxnSp>
      <p:sp>
        <p:nvSpPr>
          <p:cNvPr id="20" name="Oval 19"/>
          <p:cNvSpPr/>
          <p:nvPr/>
        </p:nvSpPr>
        <p:spPr bwMode="auto">
          <a:xfrm>
            <a:off x="695674" y="4577556"/>
            <a:ext cx="1447800" cy="228600"/>
          </a:xfrm>
          <a:prstGeom prst="ellipse">
            <a:avLst/>
          </a:prstGeom>
          <a:noFill/>
          <a:ln w="25400" cap="flat" cmpd="sng" algn="ctr">
            <a:solidFill>
              <a:srgbClr val="C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Xerox Sans" pitchFamily="50" charset="0"/>
            </a:endParaRPr>
          </a:p>
        </p:txBody>
      </p:sp>
    </p:spTree>
    <p:extLst>
      <p:ext uri="{BB962C8B-B14F-4D97-AF65-F5344CB8AC3E}">
        <p14:creationId xmlns:p14="http://schemas.microsoft.com/office/powerpoint/2010/main" val="62256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5" y="1520328"/>
            <a:ext cx="6899275" cy="878383"/>
          </a:xfrm>
          <a:noFill/>
        </p:spPr>
        <p:txBody>
          <a:bodyPr/>
          <a:lstStyle/>
          <a:p>
            <a:r>
              <a:rPr lang="en-US" sz="3200" dirty="0"/>
              <a:t>Eligibility Inquiry</a:t>
            </a:r>
            <a:endParaRPr lang="en-US"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320131"/>
            <a:ext cx="85344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nvSpPr>
        <p:spPr bwMode="auto">
          <a:xfrm>
            <a:off x="5612934" y="4847115"/>
            <a:ext cx="2133600" cy="276999"/>
          </a:xfrm>
          <a:prstGeom prst="rect">
            <a:avLst/>
          </a:prstGeom>
          <a:solidFill>
            <a:srgbClr val="FFFFFF">
              <a:lumMod val="95000"/>
            </a:srgbClr>
          </a:solidFill>
          <a:ln w="25400" cap="flat" cmpd="sng" algn="ctr">
            <a:solidFill>
              <a:srgbClr val="C00000"/>
            </a:solidFill>
            <a:prstDash val="solid"/>
            <a:headEnd/>
            <a:tailEnd/>
          </a:ln>
          <a:effec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rPr>
              <a:t>The “SSN-style” ID number</a:t>
            </a:r>
          </a:p>
        </p:txBody>
      </p:sp>
      <p:sp>
        <p:nvSpPr>
          <p:cNvPr id="15" name="Line 6"/>
          <p:cNvSpPr>
            <a:spLocks noChangeShapeType="1"/>
          </p:cNvSpPr>
          <p:nvPr/>
        </p:nvSpPr>
        <p:spPr bwMode="auto">
          <a:xfrm flipH="1">
            <a:off x="4267200" y="5143164"/>
            <a:ext cx="1676400" cy="1219200"/>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Line 9"/>
          <p:cNvSpPr>
            <a:spLocks noChangeShapeType="1"/>
          </p:cNvSpPr>
          <p:nvPr/>
        </p:nvSpPr>
        <p:spPr bwMode="auto">
          <a:xfrm flipH="1">
            <a:off x="4343400" y="5143164"/>
            <a:ext cx="1382784" cy="635001"/>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504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solidFill>
                  <a:srgbClr val="000000"/>
                </a:solidFill>
              </a:rPr>
              <a:t>Eligibility Inquiry</a:t>
            </a:r>
            <a:endParaRPr lang="en-US" dirty="0"/>
          </a:p>
        </p:txBody>
      </p:sp>
      <p:sp>
        <p:nvSpPr>
          <p:cNvPr id="10" name="Rectangle 3"/>
          <p:cNvSpPr txBox="1">
            <a:spLocks noChangeArrowheads="1"/>
          </p:cNvSpPr>
          <p:nvPr/>
        </p:nvSpPr>
        <p:spPr bwMode="auto">
          <a:xfrm>
            <a:off x="477520" y="2411412"/>
            <a:ext cx="10380980"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dirty="0"/>
              <a:t>If the recipient is eligible on the date entered, the response will include:</a:t>
            </a:r>
          </a:p>
          <a:p>
            <a:pPr marL="285750" indent="-285750">
              <a:lnSpc>
                <a:spcPct val="150000"/>
              </a:lnSpc>
              <a:spcBef>
                <a:spcPts val="600"/>
              </a:spcBef>
              <a:spcAft>
                <a:spcPts val="600"/>
              </a:spcAft>
              <a:buFont typeface="Arial" panose="020B0604020202020204" pitchFamily="34" charset="0"/>
              <a:buChar char="•"/>
            </a:pPr>
            <a:r>
              <a:rPr lang="en-US" sz="1800" dirty="0"/>
              <a:t>Category of Eligibility (COE) and description</a:t>
            </a:r>
          </a:p>
          <a:p>
            <a:pPr marL="285750" indent="-285750">
              <a:lnSpc>
                <a:spcPct val="150000"/>
              </a:lnSpc>
              <a:spcBef>
                <a:spcPts val="600"/>
              </a:spcBef>
              <a:spcAft>
                <a:spcPts val="600"/>
              </a:spcAft>
              <a:buFont typeface="Arial" panose="020B0604020202020204" pitchFamily="34" charset="0"/>
              <a:buChar char="•"/>
            </a:pPr>
            <a:r>
              <a:rPr lang="en-US" sz="1800" dirty="0"/>
              <a:t>All lock-ins</a:t>
            </a:r>
          </a:p>
          <a:p>
            <a:pPr marL="285750" indent="-285750">
              <a:lnSpc>
                <a:spcPct val="150000"/>
              </a:lnSpc>
              <a:spcBef>
                <a:spcPts val="600"/>
              </a:spcBef>
              <a:spcAft>
                <a:spcPts val="600"/>
              </a:spcAft>
              <a:buFont typeface="Arial" panose="020B0604020202020204" pitchFamily="34" charset="0"/>
              <a:buChar char="•"/>
            </a:pPr>
            <a:r>
              <a:rPr lang="en-US" sz="1800" dirty="0"/>
              <a:t>Medicare information</a:t>
            </a:r>
          </a:p>
          <a:p>
            <a:pPr marL="285750" indent="-285750">
              <a:lnSpc>
                <a:spcPct val="150000"/>
              </a:lnSpc>
              <a:spcBef>
                <a:spcPts val="600"/>
              </a:spcBef>
              <a:spcAft>
                <a:spcPts val="600"/>
              </a:spcAft>
              <a:buFont typeface="Arial" panose="020B0604020202020204" pitchFamily="34" charset="0"/>
              <a:buChar char="•"/>
            </a:pPr>
            <a:r>
              <a:rPr lang="en-US" sz="1800" dirty="0"/>
              <a:t>Third Party Liability (TPL) information</a:t>
            </a:r>
          </a:p>
          <a:p>
            <a:pPr marL="285750" indent="-285750">
              <a:lnSpc>
                <a:spcPct val="150000"/>
              </a:lnSpc>
              <a:spcBef>
                <a:spcPts val="600"/>
              </a:spcBef>
              <a:spcAft>
                <a:spcPts val="600"/>
              </a:spcAft>
              <a:buFont typeface="Arial" panose="020B0604020202020204" pitchFamily="34" charset="0"/>
              <a:buChar char="•"/>
            </a:pPr>
            <a:r>
              <a:rPr lang="en-US" sz="1800" dirty="0"/>
              <a:t>Long Term Care information, if there is a long term care span (abstract) on file for the date entered that matches the inquiring provider number.</a:t>
            </a:r>
          </a:p>
          <a:p>
            <a:pPr lvl="0" algn="just" defTabSz="457200">
              <a:lnSpc>
                <a:spcPct val="150000"/>
              </a:lnSpc>
              <a:spcBef>
                <a:spcPts val="600"/>
              </a:spcBef>
              <a:spcAft>
                <a:spcPts val="600"/>
              </a:spcAft>
            </a:pPr>
            <a:endParaRPr lang="en-US" sz="1800" dirty="0">
              <a:solidFill>
                <a:srgbClr val="000000"/>
              </a:solidFill>
            </a:endParaRPr>
          </a:p>
        </p:txBody>
      </p:sp>
    </p:spTree>
    <p:extLst>
      <p:ext uri="{BB962C8B-B14F-4D97-AF65-F5344CB8AC3E}">
        <p14:creationId xmlns:p14="http://schemas.microsoft.com/office/powerpoint/2010/main" val="372344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31345"/>
            <a:ext cx="6899275" cy="867366"/>
          </a:xfrm>
          <a:noFill/>
        </p:spPr>
        <p:txBody>
          <a:bodyPr/>
          <a:lstStyle/>
          <a:p>
            <a:r>
              <a:rPr lang="en-US" sz="3200" dirty="0"/>
              <a:t>Eligibility Inquiry </a:t>
            </a:r>
            <a:r>
              <a:rPr lang="en-US" sz="3200" i="1" dirty="0"/>
              <a:t>Continued</a:t>
            </a:r>
            <a:endParaRPr lang="en-US" i="1"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184597"/>
            <a:ext cx="7930615" cy="5466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 name="TextBox 34"/>
          <p:cNvSpPr txBox="1"/>
          <p:nvPr/>
        </p:nvSpPr>
        <p:spPr>
          <a:xfrm>
            <a:off x="3080105" y="3479391"/>
            <a:ext cx="2539857" cy="276999"/>
          </a:xfrm>
          <a:prstGeom prst="rect">
            <a:avLst/>
          </a:prstGeom>
          <a:solidFill>
            <a:srgbClr val="FFFFFF">
              <a:lumMod val="95000"/>
            </a:srgbClr>
          </a:solidFill>
          <a:ln w="2857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This person is receiving COE 100 </a:t>
            </a:r>
          </a:p>
        </p:txBody>
      </p:sp>
      <p:cxnSp>
        <p:nvCxnSpPr>
          <p:cNvPr id="36" name="Straight Connector 35"/>
          <p:cNvCxnSpPr/>
          <p:nvPr/>
        </p:nvCxnSpPr>
        <p:spPr>
          <a:xfrm flipH="1">
            <a:off x="3228441" y="3752996"/>
            <a:ext cx="180224" cy="1058823"/>
          </a:xfrm>
          <a:prstGeom prst="line">
            <a:avLst/>
          </a:prstGeom>
          <a:noFill/>
          <a:ln w="25400" cap="flat" cmpd="sng" algn="ctr">
            <a:solidFill>
              <a:srgbClr val="C00000"/>
            </a:solidFill>
            <a:prstDash val="solid"/>
          </a:ln>
          <a:effectLst/>
        </p:spPr>
      </p:cxnSp>
      <p:sp>
        <p:nvSpPr>
          <p:cNvPr id="37" name="TextBox 36"/>
          <p:cNvSpPr txBox="1"/>
          <p:nvPr/>
        </p:nvSpPr>
        <p:spPr>
          <a:xfrm>
            <a:off x="6879690" y="3275943"/>
            <a:ext cx="1676400" cy="954107"/>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COE add date is important for timely filing purposes</a:t>
            </a:r>
          </a:p>
        </p:txBody>
      </p:sp>
      <p:sp>
        <p:nvSpPr>
          <p:cNvPr id="38" name="Oval 37"/>
          <p:cNvSpPr/>
          <p:nvPr/>
        </p:nvSpPr>
        <p:spPr>
          <a:xfrm>
            <a:off x="6381750" y="4418943"/>
            <a:ext cx="1143000" cy="7620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39" name="Straight Connector 38"/>
          <p:cNvCxnSpPr/>
          <p:nvPr/>
        </p:nvCxnSpPr>
        <p:spPr>
          <a:xfrm flipH="1">
            <a:off x="6977803" y="4230050"/>
            <a:ext cx="228600" cy="188893"/>
          </a:xfrm>
          <a:prstGeom prst="line">
            <a:avLst/>
          </a:prstGeom>
          <a:noFill/>
          <a:ln w="25400" cap="flat" cmpd="sng" algn="ctr">
            <a:solidFill>
              <a:srgbClr val="C00000"/>
            </a:solidFill>
            <a:prstDash val="solid"/>
          </a:ln>
          <a:effectLst/>
        </p:spPr>
      </p:cxnSp>
    </p:spTree>
    <p:extLst>
      <p:ext uri="{BB962C8B-B14F-4D97-AF65-F5344CB8AC3E}">
        <p14:creationId xmlns:p14="http://schemas.microsoft.com/office/powerpoint/2010/main" val="25383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31345"/>
            <a:ext cx="6899275" cy="867366"/>
          </a:xfrm>
          <a:noFill/>
        </p:spPr>
        <p:txBody>
          <a:bodyPr/>
          <a:lstStyle/>
          <a:p>
            <a:r>
              <a:rPr lang="en-US" sz="3200" dirty="0"/>
              <a:t>Eligibility Inquiry </a:t>
            </a:r>
            <a:r>
              <a:rPr lang="en-US" sz="3200" i="1" dirty="0"/>
              <a:t>Continued</a:t>
            </a:r>
            <a:endParaRPr lang="en-US" i="1" dirty="0"/>
          </a:p>
        </p:txBody>
      </p:sp>
      <p:sp>
        <p:nvSpPr>
          <p:cNvPr id="10" name="Rectangle 3"/>
          <p:cNvSpPr txBox="1">
            <a:spLocks noChangeArrowheads="1"/>
          </p:cNvSpPr>
          <p:nvPr/>
        </p:nvSpPr>
        <p:spPr bwMode="auto">
          <a:xfrm>
            <a:off x="477519" y="2411412"/>
            <a:ext cx="12543155"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cxnSp>
        <p:nvCxnSpPr>
          <p:cNvPr id="16" name="Straight Connector 15"/>
          <p:cNvCxnSpPr/>
          <p:nvPr/>
        </p:nvCxnSpPr>
        <p:spPr>
          <a:xfrm flipH="1">
            <a:off x="3024563" y="3151227"/>
            <a:ext cx="180224" cy="1058823"/>
          </a:xfrm>
          <a:prstGeom prst="line">
            <a:avLst/>
          </a:prstGeom>
          <a:noFill/>
          <a:ln w="25400" cap="flat" cmpd="sng" algn="ctr">
            <a:solidFill>
              <a:srgbClr val="34BCBA"/>
            </a:solidFill>
            <a:prstDash val="solid"/>
          </a:ln>
          <a:effectLst/>
        </p:spPr>
      </p:cxnSp>
      <p:sp>
        <p:nvSpPr>
          <p:cNvPr id="17" name="Oval 16"/>
          <p:cNvSpPr/>
          <p:nvPr/>
        </p:nvSpPr>
        <p:spPr>
          <a:xfrm>
            <a:off x="628650" y="6213307"/>
            <a:ext cx="3657600" cy="685800"/>
          </a:xfrm>
          <a:prstGeom prst="ellipse">
            <a:avLst/>
          </a:prstGeom>
          <a:noFill/>
          <a:ln w="25400"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9" name="Straight Connector 18"/>
          <p:cNvCxnSpPr/>
          <p:nvPr/>
        </p:nvCxnSpPr>
        <p:spPr>
          <a:xfrm flipH="1">
            <a:off x="6739571" y="4014639"/>
            <a:ext cx="228600" cy="188893"/>
          </a:xfrm>
          <a:prstGeom prst="line">
            <a:avLst/>
          </a:prstGeom>
          <a:noFill/>
          <a:ln w="25400" cap="flat" cmpd="sng" algn="ctr">
            <a:solidFill>
              <a:srgbClr val="34BCBA"/>
            </a:solidFill>
            <a:prstDash val="solid"/>
          </a:ln>
          <a:effectLst/>
        </p:spPr>
      </p:cxnSp>
      <p:sp>
        <p:nvSpPr>
          <p:cNvPr id="21" name="Oval 20"/>
          <p:cNvSpPr/>
          <p:nvPr/>
        </p:nvSpPr>
        <p:spPr>
          <a:xfrm>
            <a:off x="5782942" y="4109085"/>
            <a:ext cx="1143000" cy="762000"/>
          </a:xfrm>
          <a:prstGeom prst="ellipse">
            <a:avLst/>
          </a:prstGeom>
          <a:noFill/>
          <a:ln w="25400"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Oval 22"/>
          <p:cNvSpPr/>
          <p:nvPr/>
        </p:nvSpPr>
        <p:spPr>
          <a:xfrm>
            <a:off x="993728" y="4391526"/>
            <a:ext cx="3514726" cy="431132"/>
          </a:xfrm>
          <a:prstGeom prst="ellipse">
            <a:avLst/>
          </a:prstGeom>
          <a:noFill/>
          <a:ln w="25400"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54" y="2222498"/>
            <a:ext cx="6505575" cy="50244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Oval 23"/>
          <p:cNvSpPr/>
          <p:nvPr/>
        </p:nvSpPr>
        <p:spPr>
          <a:xfrm>
            <a:off x="662363" y="6813548"/>
            <a:ext cx="4724400" cy="528638"/>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25" name="Straight Arrow Connector 24"/>
          <p:cNvCxnSpPr/>
          <p:nvPr/>
        </p:nvCxnSpPr>
        <p:spPr>
          <a:xfrm flipH="1">
            <a:off x="4441458" y="5905954"/>
            <a:ext cx="814138" cy="993153"/>
          </a:xfrm>
          <a:prstGeom prst="straightConnector1">
            <a:avLst/>
          </a:prstGeom>
          <a:noFill/>
          <a:ln w="25400" cap="flat" cmpd="sng" algn="ctr">
            <a:solidFill>
              <a:srgbClr val="C00000"/>
            </a:solidFill>
            <a:prstDash val="solid"/>
            <a:tailEnd type="arrow"/>
          </a:ln>
          <a:effectLst/>
        </p:spPr>
      </p:cxnSp>
      <p:sp>
        <p:nvSpPr>
          <p:cNvPr id="26" name="TextBox 25"/>
          <p:cNvSpPr txBox="1"/>
          <p:nvPr/>
        </p:nvSpPr>
        <p:spPr>
          <a:xfrm>
            <a:off x="4848527" y="5438579"/>
            <a:ext cx="2590800" cy="461665"/>
          </a:xfrm>
          <a:prstGeom prst="rect">
            <a:avLst/>
          </a:prstGeom>
          <a:solidFill>
            <a:srgbClr val="FFFFFF">
              <a:lumMod val="95000"/>
            </a:srgbClr>
          </a:solidFill>
          <a:ln w="2857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Please note: This person has both Managed Care and TPL</a:t>
            </a:r>
            <a:r>
              <a:rPr kumimoji="0" lang="en-US" sz="1200" b="0" i="0" u="none" strike="noStrike" kern="0" cap="none" spc="0" normalizeH="0" baseline="0" noProof="0" dirty="0">
                <a:ln>
                  <a:noFill/>
                </a:ln>
                <a:solidFill>
                  <a:srgbClr val="6DAF3D"/>
                </a:solidFill>
                <a:effectLst/>
                <a:uLnTx/>
                <a:uFillTx/>
                <a:cs typeface="Arial" panose="020B0604020202020204" pitchFamily="34" charset="0"/>
              </a:rPr>
              <a:t>.</a:t>
            </a:r>
          </a:p>
        </p:txBody>
      </p:sp>
      <p:cxnSp>
        <p:nvCxnSpPr>
          <p:cNvPr id="27" name="Straight Arrow Connector 26"/>
          <p:cNvCxnSpPr/>
          <p:nvPr/>
        </p:nvCxnSpPr>
        <p:spPr>
          <a:xfrm flipH="1" flipV="1">
            <a:off x="4086830" y="3813792"/>
            <a:ext cx="1933075" cy="1600200"/>
          </a:xfrm>
          <a:prstGeom prst="straightConnector1">
            <a:avLst/>
          </a:prstGeom>
          <a:noFill/>
          <a:ln w="25400" cap="flat" cmpd="sng" algn="ctr">
            <a:solidFill>
              <a:srgbClr val="C00000"/>
            </a:solidFill>
            <a:prstDash val="solid"/>
            <a:tailEnd type="arrow"/>
          </a:ln>
          <a:effectLst/>
        </p:spPr>
      </p:cxnSp>
      <p:sp>
        <p:nvSpPr>
          <p:cNvPr id="28" name="Oval 27"/>
          <p:cNvSpPr/>
          <p:nvPr/>
        </p:nvSpPr>
        <p:spPr>
          <a:xfrm>
            <a:off x="578821" y="3318492"/>
            <a:ext cx="4676775" cy="4953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Oval 28"/>
          <p:cNvSpPr/>
          <p:nvPr/>
        </p:nvSpPr>
        <p:spPr>
          <a:xfrm>
            <a:off x="662363" y="2427285"/>
            <a:ext cx="2286000" cy="381000"/>
          </a:xfrm>
          <a:prstGeom prst="ellipse">
            <a:avLst/>
          </a:prstGeom>
          <a:noFill/>
          <a:ln w="2540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TextBox 32"/>
          <p:cNvSpPr txBox="1"/>
          <p:nvPr/>
        </p:nvSpPr>
        <p:spPr>
          <a:xfrm>
            <a:off x="3487138" y="2808285"/>
            <a:ext cx="3429000" cy="276999"/>
          </a:xfrm>
          <a:prstGeom prst="rect">
            <a:avLst/>
          </a:prstGeom>
          <a:solidFill>
            <a:srgbClr val="FFFFFF">
              <a:lumMod val="95000"/>
            </a:srgbClr>
          </a:solidFill>
          <a:ln w="2857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anose="020B0604020202020204" pitchFamily="34" charset="0"/>
              </a:rPr>
              <a:t>This person is blind receiving SSI COE 003</a:t>
            </a:r>
          </a:p>
        </p:txBody>
      </p:sp>
      <p:cxnSp>
        <p:nvCxnSpPr>
          <p:cNvPr id="34" name="Straight Arrow Connector 33"/>
          <p:cNvCxnSpPr>
            <a:endCxn id="29" idx="6"/>
          </p:cNvCxnSpPr>
          <p:nvPr/>
        </p:nvCxnSpPr>
        <p:spPr>
          <a:xfrm flipH="1" flipV="1">
            <a:off x="2948363" y="2617785"/>
            <a:ext cx="538775" cy="218847"/>
          </a:xfrm>
          <a:prstGeom prst="straightConnector1">
            <a:avLst/>
          </a:prstGeom>
          <a:noFill/>
          <a:ln w="25400" cap="flat" cmpd="sng" algn="ctr">
            <a:solidFill>
              <a:srgbClr val="C00000"/>
            </a:solidFill>
            <a:prstDash val="solid"/>
            <a:tailEnd type="arrow"/>
          </a:ln>
          <a:effectLst/>
        </p:spPr>
      </p:cxnSp>
    </p:spTree>
    <p:extLst>
      <p:ext uri="{BB962C8B-B14F-4D97-AF65-F5344CB8AC3E}">
        <p14:creationId xmlns:p14="http://schemas.microsoft.com/office/powerpoint/2010/main" val="13864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2186961" y="7627624"/>
            <a:ext cx="1038896" cy="438150"/>
          </a:xfrm>
        </p:spPr>
        <p:txBody>
          <a:bodyPr/>
          <a:lstStyle/>
          <a:p>
            <a:fld id="{7EC25323-3AEE-4747-88D5-B4A8E754FDFB}" type="datetime4">
              <a:rPr lang="en-US" smtClean="0"/>
              <a:pPr/>
              <a:t>August 20, 2024</a:t>
            </a:fld>
            <a:endParaRPr lang="en-US" dirty="0"/>
          </a:p>
        </p:txBody>
      </p:sp>
      <p:sp>
        <p:nvSpPr>
          <p:cNvPr id="32" name="Slide Number Placeholder 3"/>
          <p:cNvSpPr>
            <a:spLocks noGrp="1"/>
          </p:cNvSpPr>
          <p:nvPr>
            <p:ph type="sldNum" sz="quarter" idx="12"/>
          </p:nvPr>
        </p:nvSpPr>
        <p:spPr>
          <a:xfrm>
            <a:off x="9902190" y="7627624"/>
            <a:ext cx="256032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2297906" y="1673225"/>
            <a:ext cx="9296400" cy="725488"/>
          </a:xfrm>
          <a:noFill/>
        </p:spPr>
        <p:txBody>
          <a:bodyPr/>
          <a:lstStyle/>
          <a:p>
            <a:r>
              <a:rPr lang="en-US" sz="2880" dirty="0"/>
              <a:t>Turquoise Care Managed Care Organizations (MCOs)</a:t>
            </a:r>
          </a:p>
        </p:txBody>
      </p:sp>
      <p:sp>
        <p:nvSpPr>
          <p:cNvPr id="10" name="Rectangle 3"/>
          <p:cNvSpPr txBox="1">
            <a:spLocks noChangeArrowheads="1"/>
          </p:cNvSpPr>
          <p:nvPr/>
        </p:nvSpPr>
        <p:spPr bwMode="auto">
          <a:xfrm>
            <a:off x="2186940" y="2411414"/>
            <a:ext cx="10157460" cy="1429067"/>
          </a:xfrm>
          <a:prstGeom prst="rect">
            <a:avLst/>
          </a:prstGeom>
          <a:solidFill>
            <a:schemeClr val="bg1"/>
          </a:solidFill>
          <a:ln w="9525">
            <a:noFill/>
            <a:miter lim="800000"/>
            <a:headEnd/>
            <a:tailEnd/>
          </a:ln>
          <a:effectLst/>
        </p:spPr>
        <p:txBody>
          <a:bodyPr vert="horz" wrap="square" lIns="76748" tIns="38370" rIns="76748" bIns="38370" numCol="1" anchor="t" anchorCtr="0" compatLnSpc="1">
            <a:prstTxWarp prst="textNoShape">
              <a:avLst/>
            </a:prstTxWarp>
          </a:bodyPr>
          <a:lstStyle/>
          <a:p>
            <a:pPr defTabSz="548147">
              <a:lnSpc>
                <a:spcPct val="150000"/>
              </a:lnSpc>
              <a:spcBef>
                <a:spcPts val="504"/>
              </a:spcBef>
              <a:spcAft>
                <a:spcPts val="504"/>
              </a:spcAft>
            </a:pPr>
            <a:r>
              <a:rPr lang="en-US" sz="1680" b="1" dirty="0">
                <a:solidFill>
                  <a:srgbClr val="F79646">
                    <a:lumMod val="75000"/>
                  </a:srgbClr>
                </a:solidFill>
              </a:rPr>
              <a:t>Reminder</a:t>
            </a:r>
            <a:r>
              <a:rPr lang="en-US" sz="1680" b="1" dirty="0">
                <a:solidFill>
                  <a:schemeClr val="accent6">
                    <a:lumMod val="75000"/>
                  </a:schemeClr>
                </a:solidFill>
              </a:rPr>
              <a:t>:</a:t>
            </a:r>
            <a:r>
              <a:rPr lang="en-US" sz="1680" b="1" dirty="0">
                <a:solidFill>
                  <a:prstClr val="black"/>
                </a:solidFill>
              </a:rPr>
              <a:t>  </a:t>
            </a:r>
            <a:r>
              <a:rPr lang="en-US" sz="1680" dirty="0">
                <a:solidFill>
                  <a:prstClr val="black"/>
                </a:solidFill>
              </a:rPr>
              <a:t>Claims for recipients who are enrolled in Turquoise Care are submitted directly to the Managed Care Organization they are enrolled with.  Following is the contact information for those MCOs.  </a:t>
            </a:r>
          </a:p>
          <a:p>
            <a:pPr defTabSz="548147">
              <a:lnSpc>
                <a:spcPct val="150000"/>
              </a:lnSpc>
              <a:spcBef>
                <a:spcPts val="504"/>
              </a:spcBef>
              <a:spcAft>
                <a:spcPts val="504"/>
              </a:spcAft>
            </a:pPr>
            <a:endParaRPr lang="en-US" sz="1560" dirty="0">
              <a:solidFill>
                <a:prstClr val="black"/>
              </a:solidFill>
            </a:endParaRPr>
          </a:p>
        </p:txBody>
      </p:sp>
      <p:sp>
        <p:nvSpPr>
          <p:cNvPr id="8" name="Footer Placeholder 2"/>
          <p:cNvSpPr>
            <a:spLocks noGrp="1"/>
          </p:cNvSpPr>
          <p:nvPr>
            <p:ph type="ftr" sz="quarter" idx="11"/>
          </p:nvPr>
        </p:nvSpPr>
        <p:spPr>
          <a:xfrm>
            <a:off x="3225403" y="7604494"/>
            <a:ext cx="5636419" cy="438150"/>
          </a:xfrm>
        </p:spPr>
        <p:txBody>
          <a:bodyPr/>
          <a:lstStyle/>
          <a:p>
            <a:r>
              <a:rPr lang="en-US" dirty="0"/>
              <a:t>Provider Enrollment Workshop</a:t>
            </a:r>
          </a:p>
        </p:txBody>
      </p:sp>
      <p:graphicFrame>
        <p:nvGraphicFramePr>
          <p:cNvPr id="2" name="Table 1"/>
          <p:cNvGraphicFramePr>
            <a:graphicFrameLocks noGrp="1"/>
          </p:cNvGraphicFramePr>
          <p:nvPr/>
        </p:nvGraphicFramePr>
        <p:xfrm>
          <a:off x="2103120" y="3383281"/>
          <a:ext cx="10241280" cy="4247130"/>
        </p:xfrm>
        <a:graphic>
          <a:graphicData uri="http://schemas.openxmlformats.org/drawingml/2006/table">
            <a:tbl>
              <a:tblPr firstRow="1" bandRow="1">
                <a:tableStyleId>{5C22544A-7EE6-4342-B048-85BDC9FD1C3A}</a:tableStyleId>
              </a:tblPr>
              <a:tblGrid>
                <a:gridCol w="3390538">
                  <a:extLst>
                    <a:ext uri="{9D8B030D-6E8A-4147-A177-3AD203B41FA5}">
                      <a16:colId xmlns:a16="http://schemas.microsoft.com/office/drawing/2014/main" val="20000"/>
                    </a:ext>
                  </a:extLst>
                </a:gridCol>
                <a:gridCol w="3425371">
                  <a:extLst>
                    <a:ext uri="{9D8B030D-6E8A-4147-A177-3AD203B41FA5}">
                      <a16:colId xmlns:a16="http://schemas.microsoft.com/office/drawing/2014/main" val="20001"/>
                    </a:ext>
                  </a:extLst>
                </a:gridCol>
                <a:gridCol w="3425371">
                  <a:extLst>
                    <a:ext uri="{9D8B030D-6E8A-4147-A177-3AD203B41FA5}">
                      <a16:colId xmlns:a16="http://schemas.microsoft.com/office/drawing/2014/main" val="20002"/>
                    </a:ext>
                  </a:extLst>
                </a:gridCol>
              </a:tblGrid>
              <a:tr h="822960">
                <a:tc>
                  <a:txBody>
                    <a:bodyPr/>
                    <a:lstStyle/>
                    <a:p>
                      <a:pPr algn="ctr"/>
                      <a:r>
                        <a:rPr lang="en-US" sz="2400" b="1" dirty="0">
                          <a:solidFill>
                            <a:schemeClr val="tx1"/>
                          </a:solidFill>
                        </a:rPr>
                        <a:t>Turquoise Care MCOs</a:t>
                      </a:r>
                    </a:p>
                  </a:txBody>
                  <a:tcPr marL="68580" marR="68580">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Contact Number</a:t>
                      </a:r>
                    </a:p>
                    <a:p>
                      <a:pPr algn="ctr"/>
                      <a:endParaRPr lang="en-US" sz="2400" dirty="0"/>
                    </a:p>
                  </a:txBody>
                  <a:tcPr marL="68580" marR="68580">
                    <a:solidFill>
                      <a:schemeClr val="accent6">
                        <a:lumMod val="75000"/>
                      </a:schemeClr>
                    </a:solidFill>
                  </a:tcPr>
                </a:tc>
                <a:tc>
                  <a:txBody>
                    <a:bodyPr/>
                    <a:lstStyle/>
                    <a:p>
                      <a:pPr algn="ctr"/>
                      <a:r>
                        <a:rPr lang="en-US" sz="2400" dirty="0">
                          <a:solidFill>
                            <a:schemeClr val="tx1"/>
                          </a:solidFill>
                        </a:rPr>
                        <a:t>Website</a:t>
                      </a:r>
                    </a:p>
                  </a:txBody>
                  <a:tcPr marL="68580" marR="68580">
                    <a:solidFill>
                      <a:schemeClr val="accent6">
                        <a:lumMod val="75000"/>
                      </a:schemeClr>
                    </a:solidFill>
                  </a:tcPr>
                </a:tc>
                <a:extLst>
                  <a:ext uri="{0D108BD9-81ED-4DB2-BD59-A6C34878D82A}">
                    <a16:rowId xmlns:a16="http://schemas.microsoft.com/office/drawing/2014/main" val="10000"/>
                  </a:ext>
                </a:extLst>
              </a:tr>
              <a:tr h="736499">
                <a:tc>
                  <a:txBody>
                    <a:bodyPr/>
                    <a:lstStyle/>
                    <a:p>
                      <a:r>
                        <a:rPr lang="en-US" sz="2000" dirty="0"/>
                        <a:t>BlueCross</a:t>
                      </a:r>
                      <a:r>
                        <a:rPr lang="en-US" sz="2000" baseline="0" dirty="0"/>
                        <a:t> BlueShield of New Mexico</a:t>
                      </a:r>
                      <a:endParaRPr lang="en-US" sz="2000" dirty="0"/>
                    </a:p>
                  </a:txBody>
                  <a:tcPr marL="68580" marR="68580"/>
                </a:tc>
                <a:tc>
                  <a:txBody>
                    <a:bodyPr/>
                    <a:lstStyle/>
                    <a:p>
                      <a:r>
                        <a:rPr lang="en-US" sz="2000" dirty="0"/>
                        <a:t>(866) 689-1523</a:t>
                      </a:r>
                    </a:p>
                  </a:txBody>
                  <a:tcPr marL="68580" marR="68580"/>
                </a:tc>
                <a:tc>
                  <a:txBody>
                    <a:bodyPr/>
                    <a:lstStyle/>
                    <a:p>
                      <a:r>
                        <a:rPr lang="en-US" sz="2000" dirty="0">
                          <a:hlinkClick r:id="rId3"/>
                        </a:rPr>
                        <a:t>www.bcbsnm.com/turquoise-care</a:t>
                      </a:r>
                      <a:endParaRPr lang="en-US" sz="2000" dirty="0"/>
                    </a:p>
                  </a:txBody>
                  <a:tcPr marL="68580" marR="68580"/>
                </a:tc>
                <a:extLst>
                  <a:ext uri="{0D108BD9-81ED-4DB2-BD59-A6C34878D82A}">
                    <a16:rowId xmlns:a16="http://schemas.microsoft.com/office/drawing/2014/main" val="10001"/>
                  </a:ext>
                </a:extLst>
              </a:tr>
              <a:tr h="1092301">
                <a:tc>
                  <a:txBody>
                    <a:bodyPr/>
                    <a:lstStyle/>
                    <a:p>
                      <a:r>
                        <a:rPr lang="en-US" sz="2000" dirty="0"/>
                        <a:t>Molina Healthcare</a:t>
                      </a:r>
                    </a:p>
                  </a:txBody>
                  <a:tcPr marL="68580" marR="6858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(844) 862-4543</a:t>
                      </a:r>
                    </a:p>
                    <a:p>
                      <a:endParaRPr lang="en-US" sz="1800" dirty="0"/>
                    </a:p>
                  </a:txBody>
                  <a:tcPr marL="68580" marR="68580"/>
                </a:tc>
                <a:tc>
                  <a:txBody>
                    <a:bodyPr/>
                    <a:lstStyle/>
                    <a:p>
                      <a:r>
                        <a:rPr lang="en-US" sz="2000" dirty="0">
                          <a:hlinkClick r:id="rId4"/>
                        </a:rPr>
                        <a:t>https://www.molinahealthcare.com/members/nm/en-US/pages/home.aspx</a:t>
                      </a:r>
                      <a:r>
                        <a:rPr lang="en-US" sz="2000" dirty="0"/>
                        <a:t> </a:t>
                      </a:r>
                    </a:p>
                  </a:txBody>
                  <a:tcPr marL="68580" marR="68580"/>
                </a:tc>
                <a:extLst>
                  <a:ext uri="{0D108BD9-81ED-4DB2-BD59-A6C34878D82A}">
                    <a16:rowId xmlns:a16="http://schemas.microsoft.com/office/drawing/2014/main" val="10002"/>
                  </a:ext>
                </a:extLst>
              </a:tr>
              <a:tr h="731520">
                <a:tc>
                  <a:txBody>
                    <a:bodyPr/>
                    <a:lstStyle/>
                    <a:p>
                      <a:r>
                        <a:rPr lang="en-US" sz="2000" dirty="0"/>
                        <a:t>Presbyterian</a:t>
                      </a:r>
                    </a:p>
                  </a:txBody>
                  <a:tcPr marL="68580" marR="68580"/>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txBody>
                  <a:tcPr marL="68580" marR="68580"/>
                </a:tc>
                <a:tc>
                  <a:txBody>
                    <a:bodyPr/>
                    <a:lstStyle/>
                    <a:p>
                      <a:r>
                        <a:rPr lang="en-US" sz="1900" dirty="0">
                          <a:hlinkClick r:id="rId5"/>
                        </a:rPr>
                        <a:t>http://www.phs.org/health-plans/turquoise-care-medicaid</a:t>
                      </a:r>
                      <a:endParaRPr lang="en-US" sz="2000" dirty="0"/>
                    </a:p>
                  </a:txBody>
                  <a:tcPr marL="68580" marR="68580"/>
                </a:tc>
                <a:extLst>
                  <a:ext uri="{0D108BD9-81ED-4DB2-BD59-A6C34878D82A}">
                    <a16:rowId xmlns:a16="http://schemas.microsoft.com/office/drawing/2014/main" val="10003"/>
                  </a:ext>
                </a:extLst>
              </a:tr>
              <a:tr h="863850">
                <a:tc>
                  <a:txBody>
                    <a:bodyPr/>
                    <a:lstStyle/>
                    <a:p>
                      <a:r>
                        <a:rPr lang="en-US" sz="2000" dirty="0"/>
                        <a:t>United Healthcare Community Plan of NM</a:t>
                      </a:r>
                    </a:p>
                  </a:txBody>
                  <a:tcPr marL="68580" marR="68580"/>
                </a:tc>
                <a:tc>
                  <a:txBody>
                    <a:bodyPr/>
                    <a:lstStyle/>
                    <a:p>
                      <a:r>
                        <a:rPr lang="en-US" sz="2000" dirty="0"/>
                        <a:t>(877) 236-0826</a:t>
                      </a:r>
                    </a:p>
                  </a:txBody>
                  <a:tcPr marL="68580" marR="68580"/>
                </a:tc>
                <a:tc>
                  <a:txBody>
                    <a:bodyPr/>
                    <a:lstStyle/>
                    <a:p>
                      <a:r>
                        <a:rPr lang="en-US" sz="2000" dirty="0">
                          <a:hlinkClick r:id="rId6"/>
                        </a:rPr>
                        <a:t>https://www.uhc.com/communityplan/new-mexico/plans</a:t>
                      </a:r>
                      <a:r>
                        <a:rPr lang="en-US" sz="2000" dirty="0"/>
                        <a:t> </a:t>
                      </a:r>
                    </a:p>
                  </a:txBody>
                  <a:tcPr marL="68580" marR="68580"/>
                </a:tc>
                <a:extLst>
                  <a:ext uri="{0D108BD9-81ED-4DB2-BD59-A6C34878D82A}">
                    <a16:rowId xmlns:a16="http://schemas.microsoft.com/office/drawing/2014/main" val="2064511642"/>
                  </a:ext>
                </a:extLst>
              </a:tr>
            </a:tbl>
          </a:graphicData>
        </a:graphic>
      </p:graphicFrame>
    </p:spTree>
    <p:extLst>
      <p:ext uri="{BB962C8B-B14F-4D97-AF65-F5344CB8AC3E}">
        <p14:creationId xmlns:p14="http://schemas.microsoft.com/office/powerpoint/2010/main" val="26745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a:solidFill>
                  <a:srgbClr val="34BCBA">
                    <a:lumMod val="75000"/>
                  </a:srgbClr>
                </a:solidFill>
              </a:rPr>
              <a:t>91704900085000001</a:t>
            </a: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Conduent: this claim was received the 49</a:t>
            </a:r>
            <a:r>
              <a:rPr lang="en-US" b="1" baseline="30000" dirty="0">
                <a:solidFill>
                  <a:srgbClr val="000000"/>
                </a:solidFill>
              </a:rPr>
              <a:t>th</a:t>
            </a:r>
            <a:r>
              <a:rPr lang="en-US" b="1" dirty="0">
                <a:solidFill>
                  <a:srgbClr val="000000"/>
                </a:solidFill>
              </a:rPr>
              <a:t> day of 2017, or February 18, 2017</a:t>
            </a:r>
          </a:p>
        </p:txBody>
      </p:sp>
      <p:sp>
        <p:nvSpPr>
          <p:cNvPr id="100364" name="Line 12"/>
          <p:cNvSpPr>
            <a:spLocks noChangeShapeType="1"/>
          </p:cNvSpPr>
          <p:nvPr/>
        </p:nvSpPr>
        <p:spPr bwMode="auto">
          <a:xfrm>
            <a:off x="7702257" y="2388956"/>
            <a:ext cx="933743" cy="9204"/>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p:txBody>
          <a:bodyPr/>
          <a:lstStyle/>
          <a:p>
            <a:r>
              <a:rPr lang="en-US">
                <a:solidFill>
                  <a:prstClr val="black">
                    <a:tint val="75000"/>
                  </a:prstClr>
                </a:solidFill>
              </a:rPr>
              <a:t>November 8, 2017</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Medicaid School Based Programs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086513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Claim Status Inquiry</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4" y="2260283"/>
            <a:ext cx="9039225" cy="5362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761999" y="4410074"/>
            <a:ext cx="1100715" cy="142875"/>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Oval 11"/>
          <p:cNvSpPr/>
          <p:nvPr/>
        </p:nvSpPr>
        <p:spPr>
          <a:xfrm>
            <a:off x="1000124" y="4669312"/>
            <a:ext cx="1100715" cy="142875"/>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6" name="Straight Arrow Connector 5"/>
          <p:cNvCxnSpPr/>
          <p:nvPr/>
        </p:nvCxnSpPr>
        <p:spPr>
          <a:xfrm flipH="1">
            <a:off x="1826707" y="3762375"/>
            <a:ext cx="1585336" cy="64769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1990725" y="4086224"/>
            <a:ext cx="628650" cy="5830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412043" y="3024187"/>
            <a:ext cx="2922082" cy="75247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3" name="Footer Placeholder 2"/>
          <p:cNvSpPr>
            <a:spLocks noGrp="1"/>
          </p:cNvSpPr>
          <p:nvPr>
            <p:ph type="ftr" sz="quarter" idx="11"/>
          </p:nvPr>
        </p:nvSpPr>
        <p:spPr/>
        <p:txBody>
          <a:bodyPr/>
          <a:lstStyle/>
          <a:p>
            <a:r>
              <a:rPr lang="en-US"/>
              <a:t>Medicaid School Based Programs</a:t>
            </a:r>
            <a:endParaRPr lang="en-US" dirty="0"/>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2</a:t>
            </a:fld>
            <a:endParaRPr lang="en-US" dirty="0">
              <a:solidFill>
                <a:srgbClr val="AAAFB9"/>
              </a:solidFill>
            </a:endParaRPr>
          </a:p>
        </p:txBody>
      </p:sp>
      <p:sp>
        <p:nvSpPr>
          <p:cNvPr id="11" name="Title 10"/>
          <p:cNvSpPr>
            <a:spLocks noGrp="1"/>
          </p:cNvSpPr>
          <p:nvPr>
            <p:ph type="title"/>
          </p:nvPr>
        </p:nvSpPr>
        <p:spPr>
          <a:xfrm>
            <a:off x="495300" y="1167788"/>
            <a:ext cx="12038684" cy="915012"/>
          </a:xfrm>
        </p:spPr>
        <p:txBody>
          <a:bodyPr/>
          <a:lstStyle/>
          <a:p>
            <a:r>
              <a:rPr lang="en-US" dirty="0"/>
              <a:t>Purpose</a:t>
            </a:r>
          </a:p>
        </p:txBody>
      </p:sp>
      <p:sp>
        <p:nvSpPr>
          <p:cNvPr id="13" name="Rectangle 3"/>
          <p:cNvSpPr txBox="1">
            <a:spLocks noGrp="1" noChangeArrowheads="1"/>
          </p:cNvSpPr>
          <p:nvPr>
            <p:ph type="body" sz="quarter" idx="13"/>
          </p:nvPr>
        </p:nvSpPr>
        <p:spPr bwMode="auto">
          <a:xfrm>
            <a:off x="477839" y="2325688"/>
            <a:ext cx="11464446" cy="42291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sz="2000" dirty="0"/>
              <a:t>This training will provide an overview of the New Mexico Medicaid School Based Program. The training will familiarize providers with claim submittal information as well as instructions.</a:t>
            </a:r>
            <a:r>
              <a:rPr lang="en-US" sz="2000" strike="sngStrike"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t>Single DOS Inquiry</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311081"/>
            <a:ext cx="72866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38875" y="3248025"/>
            <a:ext cx="1581150" cy="77152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6" name="Straight Arrow Connector 5"/>
          <p:cNvCxnSpPr/>
          <p:nvPr/>
        </p:nvCxnSpPr>
        <p:spPr>
          <a:xfrm flipH="1">
            <a:off x="4543425" y="3867150"/>
            <a:ext cx="1695450" cy="96615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124325" y="4972050"/>
            <a:ext cx="1695450" cy="41370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71526" y="4457698"/>
            <a:ext cx="1600200" cy="375601"/>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9" name="Rectangle 18"/>
          <p:cNvSpPr/>
          <p:nvPr/>
        </p:nvSpPr>
        <p:spPr>
          <a:xfrm>
            <a:off x="5886450" y="4645498"/>
            <a:ext cx="1752599" cy="740253"/>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5815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Date Range Inquiry</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238375"/>
            <a:ext cx="72961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53149" y="4795201"/>
            <a:ext cx="1781175" cy="979013"/>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6" name="Straight Arrow Connector 5"/>
          <p:cNvCxnSpPr/>
          <p:nvPr/>
        </p:nvCxnSpPr>
        <p:spPr>
          <a:xfrm flipH="1">
            <a:off x="5172075" y="4962525"/>
            <a:ext cx="981074" cy="21907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495550" y="4267200"/>
            <a:ext cx="762000" cy="6096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724025" y="3514725"/>
            <a:ext cx="1533525" cy="75247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Oval 13"/>
          <p:cNvSpPr/>
          <p:nvPr/>
        </p:nvSpPr>
        <p:spPr>
          <a:xfrm>
            <a:off x="2962276" y="5072062"/>
            <a:ext cx="2209800" cy="490538"/>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19312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5" y="1673223"/>
            <a:ext cx="12604750" cy="725488"/>
          </a:xfrm>
          <a:noFill/>
        </p:spPr>
        <p:txBody>
          <a:bodyPr/>
          <a:lstStyle/>
          <a:p>
            <a:r>
              <a:rPr lang="en-US" sz="3200" dirty="0"/>
              <a:t>More on Claim Inquiry</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dirty="0">
                <a:solidFill>
                  <a:srgbClr val="000000"/>
                </a:solidFill>
              </a:rPr>
              <a:t>Keep the following in mind as you use claim inquiry:</a:t>
            </a:r>
          </a:p>
          <a:p>
            <a:pPr marL="511175" lvl="3" indent="-164592" defTabSz="457200">
              <a:lnSpc>
                <a:spcPct val="150000"/>
              </a:lnSpc>
              <a:spcAft>
                <a:spcPts val="600"/>
              </a:spcAft>
              <a:buFont typeface="Arial" pitchFamily="34" charset="0"/>
              <a:buChar char="•"/>
            </a:pPr>
            <a:r>
              <a:rPr lang="en-US" sz="2000" dirty="0">
                <a:solidFill>
                  <a:srgbClr val="000000"/>
                </a:solidFill>
              </a:rPr>
              <a:t>You will only see claim status (paid or denied) for the provider number you are logged in under, or have selected if you are logged in with an NPI.</a:t>
            </a:r>
            <a:br>
              <a:rPr lang="en-US" sz="2000" dirty="0">
                <a:solidFill>
                  <a:srgbClr val="000000"/>
                </a:solidFill>
              </a:rPr>
            </a:br>
            <a:endParaRPr lang="en-US" sz="2000" dirty="0">
              <a:solidFill>
                <a:srgbClr val="000000"/>
              </a:solidFill>
            </a:endParaRPr>
          </a:p>
          <a:p>
            <a:pPr marL="511175" lvl="3" indent="-164592" defTabSz="457200">
              <a:lnSpc>
                <a:spcPct val="150000"/>
              </a:lnSpc>
              <a:spcAft>
                <a:spcPts val="600"/>
              </a:spcAft>
              <a:buFont typeface="Arial" pitchFamily="34" charset="0"/>
              <a:buChar char="•"/>
            </a:pPr>
            <a:r>
              <a:rPr lang="en-US" sz="2000" dirty="0">
                <a:solidFill>
                  <a:srgbClr val="000000"/>
                </a:solidFill>
              </a:rPr>
              <a:t>If your search yields more than 200 results, you will only see the first 200 and a message will appear telling you that has happened. Narrow your criteria if this happens.</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4440" y="1895475"/>
            <a:ext cx="7004685" cy="4099560"/>
          </a:xfrm>
          <a:solidFill>
            <a:schemeClr val="bg1"/>
          </a:solidFill>
        </p:spPr>
        <p:txBody>
          <a:bodyPr/>
          <a:lstStyle/>
          <a:p>
            <a:br>
              <a:rPr lang="en-US" sz="4400" dirty="0"/>
            </a:br>
            <a:r>
              <a:rPr lang="en-US" sz="4400" dirty="0"/>
              <a:t>Types of Inquiries</a:t>
            </a:r>
            <a:br>
              <a:rPr lang="en-US" sz="4400" dirty="0"/>
            </a:br>
            <a:r>
              <a:rPr lang="en-US" sz="3200" dirty="0"/>
              <a:t>Reports and Data Files</a:t>
            </a:r>
            <a:br>
              <a:rPr lang="en-US" sz="4400" dirty="0"/>
            </a:br>
            <a:endParaRPr lang="en-US" sz="4400"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739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Reports and Data Files</a:t>
            </a:r>
            <a:endParaRPr lang="en-US" dirty="0"/>
          </a:p>
        </p:txBody>
      </p:sp>
      <p:sp>
        <p:nvSpPr>
          <p:cNvPr id="10" name="Rectangle 3"/>
          <p:cNvSpPr txBox="1">
            <a:spLocks noChangeArrowheads="1"/>
          </p:cNvSpPr>
          <p:nvPr/>
        </p:nvSpPr>
        <p:spPr bwMode="auto">
          <a:xfrm>
            <a:off x="625473" y="2847975"/>
            <a:ext cx="12087991" cy="439864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847975"/>
            <a:ext cx="841057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3305175" y="5334000"/>
            <a:ext cx="1285875" cy="6858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429125" y="6019800"/>
            <a:ext cx="2543175" cy="86677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Oval 6"/>
          <p:cNvSpPr/>
          <p:nvPr/>
        </p:nvSpPr>
        <p:spPr>
          <a:xfrm>
            <a:off x="625474" y="5495925"/>
            <a:ext cx="1574801" cy="457200"/>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2"/>
          <p:cNvSpPr txBox="1">
            <a:spLocks noChangeArrowheads="1"/>
          </p:cNvSpPr>
          <p:nvPr/>
        </p:nvSpPr>
        <p:spPr>
          <a:xfrm>
            <a:off x="625473" y="2398710"/>
            <a:ext cx="12649202" cy="534001"/>
          </a:xfrm>
          <a:prstGeom prst="rect">
            <a:avLst/>
          </a:prstGeom>
          <a:noFill/>
        </p:spPr>
        <p:txBody>
          <a:bodyPr vert="horz"/>
          <a:lstStyle>
            <a:lvl1pPr algn="l" defTabSz="653110" rtl="0" eaLnBrk="1" latinLnBrk="0" hangingPunct="1">
              <a:spcBef>
                <a:spcPct val="0"/>
              </a:spcBef>
              <a:buNone/>
              <a:defRPr sz="5400" kern="1200">
                <a:solidFill>
                  <a:schemeClr val="tx1"/>
                </a:solidFill>
                <a:latin typeface="+mj-lt"/>
                <a:ea typeface="+mj-ea"/>
                <a:cs typeface="+mj-cs"/>
              </a:defRPr>
            </a:lvl1pPr>
          </a:lstStyle>
          <a:p>
            <a:r>
              <a:rPr lang="en-US" sz="2000" dirty="0"/>
              <a:t>Providers can obtain access to the last 8 RA’s from the Web Portal</a:t>
            </a:r>
          </a:p>
        </p:txBody>
      </p:sp>
    </p:spTree>
    <p:extLst>
      <p:ext uri="{BB962C8B-B14F-4D97-AF65-F5344CB8AC3E}">
        <p14:creationId xmlns:p14="http://schemas.microsoft.com/office/powerpoint/2010/main" val="84690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25</a:t>
            </a:fld>
            <a:endParaRPr lang="en-US" dirty="0"/>
          </a:p>
        </p:txBody>
      </p:sp>
      <p:sp>
        <p:nvSpPr>
          <p:cNvPr id="9" name="Rectangle 2"/>
          <p:cNvSpPr>
            <a:spLocks noGrp="1" noChangeArrowheads="1"/>
          </p:cNvSpPr>
          <p:nvPr>
            <p:ph type="title"/>
          </p:nvPr>
        </p:nvSpPr>
        <p:spPr>
          <a:xfrm>
            <a:off x="625475" y="1564395"/>
            <a:ext cx="12604750" cy="834316"/>
          </a:xfrm>
          <a:noFill/>
        </p:spPr>
        <p:txBody>
          <a:bodyPr/>
          <a:lstStyle/>
          <a:p>
            <a:r>
              <a:rPr lang="en-US" sz="3200" dirty="0"/>
              <a:t>Reports and Data Files</a:t>
            </a:r>
            <a:endParaRPr lang="en-US" dirty="0"/>
          </a:p>
        </p:txBody>
      </p:sp>
      <p:sp>
        <p:nvSpPr>
          <p:cNvPr id="10" name="Rectangle 3"/>
          <p:cNvSpPr txBox="1">
            <a:spLocks noChangeArrowheads="1"/>
          </p:cNvSpPr>
          <p:nvPr/>
        </p:nvSpPr>
        <p:spPr bwMode="auto">
          <a:xfrm>
            <a:off x="625474"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4" y="2320606"/>
            <a:ext cx="8639175" cy="4895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flipV="1">
            <a:off x="4724400" y="4867275"/>
            <a:ext cx="400050" cy="8382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19650" y="5705475"/>
            <a:ext cx="3476625" cy="428625"/>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350182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4440" y="1895475"/>
            <a:ext cx="7004685" cy="4099560"/>
          </a:xfrm>
          <a:solidFill>
            <a:schemeClr val="bg1"/>
          </a:solidFill>
        </p:spPr>
        <p:txBody>
          <a:bodyPr/>
          <a:lstStyle/>
          <a:p>
            <a:br>
              <a:rPr lang="en-US" sz="4400" dirty="0"/>
            </a:br>
            <a:br>
              <a:rPr lang="en-US" sz="4400" dirty="0"/>
            </a:br>
            <a:br>
              <a:rPr lang="en-US" sz="4400" dirty="0"/>
            </a:br>
            <a:br>
              <a:rPr lang="en-US" sz="4400" dirty="0"/>
            </a:br>
            <a:r>
              <a:rPr lang="en-US" sz="4400" dirty="0"/>
              <a:t>Timely Filing Guidelines</a:t>
            </a:r>
            <a:br>
              <a:rPr lang="en-US" sz="4400" dirty="0"/>
            </a:br>
            <a:endParaRPr lang="en-US" sz="4400"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1094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27</a:t>
            </a:fld>
            <a:endParaRPr lang="en-US" dirty="0"/>
          </a:p>
        </p:txBody>
      </p:sp>
      <p:sp>
        <p:nvSpPr>
          <p:cNvPr id="9" name="Rectangle 2"/>
          <p:cNvSpPr>
            <a:spLocks noGrp="1" noChangeArrowheads="1"/>
          </p:cNvSpPr>
          <p:nvPr>
            <p:ph type="title"/>
          </p:nvPr>
        </p:nvSpPr>
        <p:spPr>
          <a:xfrm>
            <a:off x="625475" y="1509311"/>
            <a:ext cx="12604750" cy="889400"/>
          </a:xfrm>
          <a:noFill/>
        </p:spPr>
        <p:txBody>
          <a:bodyPr/>
          <a:lstStyle/>
          <a:p>
            <a:r>
              <a:rPr lang="en-US" sz="3200" dirty="0"/>
              <a:t>Timely Filing</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914400" fontAlgn="base">
              <a:lnSpc>
                <a:spcPct val="90000"/>
              </a:lnSpc>
              <a:spcBef>
                <a:spcPct val="30000"/>
              </a:spcBef>
              <a:spcAft>
                <a:spcPct val="40000"/>
              </a:spcAft>
              <a:defRPr/>
            </a:pPr>
            <a:r>
              <a:rPr lang="en-US" sz="2000" kern="0" dirty="0"/>
              <a:t>All Fee For Service claims within </a:t>
            </a:r>
            <a:r>
              <a:rPr lang="en-US" sz="2000" b="1" u="sng" kern="0" dirty="0">
                <a:solidFill>
                  <a:srgbClr val="FF0000"/>
                </a:solidFill>
              </a:rPr>
              <a:t>120</a:t>
            </a:r>
            <a:r>
              <a:rPr lang="en-US" sz="2000" kern="0" dirty="0"/>
              <a:t> days from the initial date of service that do not require an attachment for payment must be submitted electronically.</a:t>
            </a:r>
          </a:p>
          <a:p>
            <a:pPr lvl="0" algn="just" defTabSz="914400" fontAlgn="base">
              <a:lnSpc>
                <a:spcPct val="90000"/>
              </a:lnSpc>
              <a:spcBef>
                <a:spcPct val="30000"/>
              </a:spcBef>
              <a:spcAft>
                <a:spcPct val="40000"/>
              </a:spcAft>
              <a:defRPr/>
            </a:pPr>
            <a:r>
              <a:rPr lang="en-US" sz="2000" kern="0" dirty="0"/>
              <a:t>For any assistance regarding Electronic Claims Submissions, contact the HIPAA Helpdesk </a:t>
            </a:r>
          </a:p>
          <a:p>
            <a:br>
              <a:rPr lang="en-US" sz="2000" dirty="0"/>
            </a:br>
            <a:r>
              <a:rPr lang="en-US" sz="2000" b="1" dirty="0"/>
              <a:t>Via Email: </a:t>
            </a:r>
            <a:r>
              <a:rPr lang="en-US" sz="2000" dirty="0"/>
              <a:t> </a:t>
            </a:r>
            <a:r>
              <a:rPr lang="en-US" sz="2000" dirty="0">
                <a:hlinkClick r:id="rId3"/>
              </a:rPr>
              <a:t>HIPAA.Desk.NM@conduent.com</a:t>
            </a:r>
            <a:endParaRPr lang="en-US" sz="2000" dirty="0"/>
          </a:p>
          <a:p>
            <a:endParaRPr lang="en-US" sz="2000" dirty="0"/>
          </a:p>
          <a:p>
            <a:r>
              <a:rPr lang="en-US" sz="2000" b="1" dirty="0"/>
              <a:t>Via Phone:  </a:t>
            </a:r>
            <a:r>
              <a:rPr lang="en-US" sz="2000" dirty="0"/>
              <a:t>(800) 299-7304</a:t>
            </a:r>
            <a:endParaRPr lang="en-US" sz="2000" kern="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41921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28</a:t>
            </a:fld>
            <a:endParaRPr lang="en-US" dirty="0"/>
          </a:p>
        </p:txBody>
      </p:sp>
      <p:sp>
        <p:nvSpPr>
          <p:cNvPr id="9" name="Rectangle 2"/>
          <p:cNvSpPr>
            <a:spLocks noGrp="1" noChangeArrowheads="1"/>
          </p:cNvSpPr>
          <p:nvPr>
            <p:ph type="title"/>
          </p:nvPr>
        </p:nvSpPr>
        <p:spPr>
          <a:xfrm>
            <a:off x="625475" y="1520328"/>
            <a:ext cx="12604750" cy="878383"/>
          </a:xfrm>
          <a:noFill/>
        </p:spPr>
        <p:txBody>
          <a:bodyPr/>
          <a:lstStyle/>
          <a:p>
            <a:r>
              <a:rPr lang="en-US" sz="3200" dirty="0"/>
              <a:t>Timely Filing</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defTabSz="914400" fontAlgn="base">
              <a:lnSpc>
                <a:spcPct val="90000"/>
              </a:lnSpc>
              <a:spcBef>
                <a:spcPct val="30000"/>
              </a:spcBef>
              <a:spcAft>
                <a:spcPct val="40000"/>
              </a:spcAft>
              <a:buFont typeface="Arial" panose="020B0604020202020204" pitchFamily="34" charset="0"/>
              <a:buChar char="•"/>
              <a:defRPr/>
            </a:pPr>
            <a:r>
              <a:rPr lang="en-US" sz="2000" dirty="0"/>
              <a:t>For schools, the filing limits are </a:t>
            </a:r>
            <a:r>
              <a:rPr lang="en-US" sz="2000" b="1" u="sng" dirty="0">
                <a:solidFill>
                  <a:srgbClr val="FF0000"/>
                </a:solidFill>
              </a:rPr>
              <a:t>120</a:t>
            </a:r>
            <a:r>
              <a:rPr lang="en-US" sz="2000" b="1" u="sng" dirty="0"/>
              <a:t> </a:t>
            </a:r>
            <a:r>
              <a:rPr lang="en-US" sz="2000" dirty="0"/>
              <a:t>days for the initial filing period and 120 days for the grace period (rather than 90 days).</a:t>
            </a:r>
          </a:p>
          <a:p>
            <a:pPr marL="342900" indent="-342900" algn="just" defTabSz="914400" fontAlgn="base">
              <a:lnSpc>
                <a:spcPct val="90000"/>
              </a:lnSpc>
              <a:spcBef>
                <a:spcPct val="30000"/>
              </a:spcBef>
              <a:spcAft>
                <a:spcPct val="40000"/>
              </a:spcAft>
              <a:buFont typeface="Arial" panose="020B0604020202020204" pitchFamily="34" charset="0"/>
              <a:buChar char="•"/>
              <a:defRPr/>
            </a:pPr>
            <a:endParaRPr lang="en-US" sz="2000" dirty="0"/>
          </a:p>
          <a:p>
            <a:pPr marL="342900" indent="-342900" algn="just" defTabSz="914400" fontAlgn="base">
              <a:lnSpc>
                <a:spcPct val="90000"/>
              </a:lnSpc>
              <a:spcBef>
                <a:spcPct val="30000"/>
              </a:spcBef>
              <a:spcAft>
                <a:spcPct val="40000"/>
              </a:spcAft>
              <a:buFont typeface="Arial" panose="020B0604020202020204" pitchFamily="34" charset="0"/>
              <a:buChar char="•"/>
              <a:defRPr/>
            </a:pPr>
            <a:r>
              <a:rPr lang="en-US" sz="2000" dirty="0"/>
              <a:t>When the recipient has retroactive eligibility, the initial filing limit is </a:t>
            </a:r>
            <a:r>
              <a:rPr lang="en-US" sz="2000" b="1" u="sng" dirty="0"/>
              <a:t>120</a:t>
            </a:r>
            <a:r>
              <a:rPr lang="en-US" sz="2000" dirty="0"/>
              <a:t> days from the date the eligibility was added to the Conduent eligibility file and was therefore available to providers.</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211008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29</a:t>
            </a:fld>
            <a:endParaRPr lang="en-US" dirty="0"/>
          </a:p>
        </p:txBody>
      </p:sp>
      <p:sp>
        <p:nvSpPr>
          <p:cNvPr id="9" name="Rectangle 2"/>
          <p:cNvSpPr>
            <a:spLocks noGrp="1" noChangeArrowheads="1"/>
          </p:cNvSpPr>
          <p:nvPr>
            <p:ph type="title"/>
          </p:nvPr>
        </p:nvSpPr>
        <p:spPr>
          <a:xfrm>
            <a:off x="625475" y="1586429"/>
            <a:ext cx="12604750" cy="812282"/>
          </a:xfrm>
          <a:noFill/>
        </p:spPr>
        <p:txBody>
          <a:bodyPr/>
          <a:lstStyle/>
          <a:p>
            <a:r>
              <a:rPr lang="en-US" sz="3200" dirty="0"/>
              <a:t>Exceptions to Timely Filing</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just">
              <a:buFont typeface="Arial" panose="020B0604020202020204" pitchFamily="34" charset="0"/>
              <a:buChar char="•"/>
            </a:pPr>
            <a:r>
              <a:rPr lang="en-US" sz="2000" dirty="0"/>
              <a:t>When the provider was not originally enrolled as a MAD provider on the date of service, the filing limit of 90-days is counted from the date the provider was notified of the enrollment, but must not exceed 210 days from the date of service.  </a:t>
            </a:r>
          </a:p>
          <a:p>
            <a:pPr algn="just"/>
            <a:endParaRPr lang="en-US" sz="2000" dirty="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A provider should submit a provider participation agreement in sufficient time to allow processing and still meet the Medicaid 210 day limit for submitting the claim.</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265212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475" y="1222872"/>
            <a:ext cx="6899275" cy="921841"/>
          </a:xfrm>
          <a:noFill/>
        </p:spPr>
        <p:txBody>
          <a:bodyPr/>
          <a:lstStyle/>
          <a:p>
            <a:r>
              <a:rPr lang="en-US" dirty="0"/>
              <a:t>Objectives</a:t>
            </a:r>
          </a:p>
        </p:txBody>
      </p:sp>
      <p:sp>
        <p:nvSpPr>
          <p:cNvPr id="10" name="Rectangle 3"/>
          <p:cNvSpPr txBox="1">
            <a:spLocks noChangeArrowheads="1"/>
          </p:cNvSpPr>
          <p:nvPr/>
        </p:nvSpPr>
        <p:spPr bwMode="auto">
          <a:xfrm>
            <a:off x="477519" y="2411412"/>
            <a:ext cx="8380041"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latin typeface="+mn-lt"/>
                <a:ea typeface="+mn-ea"/>
                <a:cs typeface="+mn-cs"/>
              </a:rPr>
              <a:t>We will review</a:t>
            </a:r>
            <a:r>
              <a:rPr kumimoji="0" lang="en-US" sz="2000" b="0" i="0" u="none" strike="noStrike" kern="0" cap="none" spc="0" normalizeH="0" noProof="0" dirty="0">
                <a:ln>
                  <a:noFill/>
                </a:ln>
                <a:effectLst/>
                <a:uLnTx/>
                <a:uFillTx/>
                <a:latin typeface="+mn-lt"/>
                <a:ea typeface="+mn-ea"/>
                <a:cs typeface="+mn-cs"/>
              </a:rPr>
              <a:t> the following processes as </a:t>
            </a:r>
            <a:r>
              <a:rPr lang="en-US" sz="2000" kern="0" dirty="0">
                <a:latin typeface="+mn-lt"/>
              </a:rPr>
              <a:t>they</a:t>
            </a:r>
            <a:r>
              <a:rPr kumimoji="0" lang="en-US" sz="2000" b="0" i="0" u="none" strike="noStrike" kern="0" cap="none" spc="0" normalizeH="0" noProof="0" dirty="0">
                <a:ln>
                  <a:noFill/>
                </a:ln>
                <a:effectLst/>
                <a:uLnTx/>
                <a:uFillTx/>
                <a:latin typeface="+mn-lt"/>
                <a:ea typeface="+mn-ea"/>
                <a:cs typeface="+mn-cs"/>
              </a:rPr>
              <a:t> pertain to </a:t>
            </a:r>
            <a:r>
              <a:rPr lang="en-US" sz="2000" kern="0" dirty="0"/>
              <a:t>the </a:t>
            </a:r>
            <a:r>
              <a:rPr kumimoji="0" lang="en-US" sz="2000" b="0" i="0" u="none" strike="noStrike" kern="0" cap="none" spc="0" normalizeH="0" baseline="0" noProof="0" dirty="0">
                <a:ln>
                  <a:noFill/>
                </a:ln>
                <a:effectLst/>
                <a:uLnTx/>
                <a:uFillTx/>
                <a:latin typeface="+mn-lt"/>
                <a:ea typeface="+mn-ea"/>
                <a:cs typeface="+mn-cs"/>
              </a:rPr>
              <a:t>Medicaid</a:t>
            </a:r>
            <a:r>
              <a:rPr kumimoji="0" lang="en-US" sz="2000" b="0" i="0" u="none" strike="noStrike" kern="0" cap="none" spc="0" normalizeH="0" noProof="0" dirty="0">
                <a:ln>
                  <a:noFill/>
                </a:ln>
                <a:effectLst/>
                <a:uLnTx/>
                <a:uFillTx/>
                <a:latin typeface="+mn-lt"/>
                <a:ea typeface="+mn-ea"/>
                <a:cs typeface="+mn-cs"/>
              </a:rPr>
              <a:t> School Based Programs:</a:t>
            </a:r>
            <a:endParaRPr kumimoji="0" lang="en-US" sz="2000" b="0" i="0" u="none" strike="noStrike" kern="0" cap="none" spc="0" normalizeH="0" baseline="0" noProof="0" dirty="0">
              <a:ln>
                <a:noFill/>
              </a:ln>
              <a:effectLst/>
              <a:uLnTx/>
              <a:uFillTx/>
              <a:latin typeface="+mn-lt"/>
              <a:ea typeface="+mn-ea"/>
              <a:cs typeface="+mn-cs"/>
            </a:endParaRPr>
          </a:p>
          <a:p>
            <a:pPr marL="236538" indent="-236538">
              <a:lnSpc>
                <a:spcPct val="160000"/>
              </a:lnSpc>
              <a:spcBef>
                <a:spcPts val="600"/>
              </a:spcBef>
              <a:spcAft>
                <a:spcPts val="600"/>
              </a:spcAft>
              <a:buSzPct val="75000"/>
              <a:buFont typeface="Arial" pitchFamily="34" charset="0"/>
              <a:buChar char="•"/>
            </a:pPr>
            <a:r>
              <a:rPr lang="en-US" sz="2000" kern="0" dirty="0">
                <a:latin typeface="Arial" pitchFamily="34" charset="0"/>
                <a:cs typeface="Arial" pitchFamily="34" charset="0"/>
              </a:rPr>
              <a:t>Overview of NM Medicaid Web Portal</a:t>
            </a:r>
          </a:p>
          <a:p>
            <a:pPr marL="236538" indent="-236538">
              <a:lnSpc>
                <a:spcPct val="160000"/>
              </a:lnSpc>
              <a:spcBef>
                <a:spcPts val="600"/>
              </a:spcBef>
              <a:spcAft>
                <a:spcPts val="600"/>
              </a:spcAft>
              <a:buSzPct val="75000"/>
              <a:buFont typeface="Arial" pitchFamily="34" charset="0"/>
              <a:buChar char="•"/>
            </a:pPr>
            <a:r>
              <a:rPr lang="en-US" sz="2000" kern="0" dirty="0">
                <a:latin typeface="Arial" pitchFamily="34" charset="0"/>
                <a:cs typeface="Arial" pitchFamily="34" charset="0"/>
              </a:rPr>
              <a:t>Timely Filing Guidelines</a:t>
            </a:r>
          </a:p>
          <a:p>
            <a:pPr marL="236538" indent="-236538">
              <a:lnSpc>
                <a:spcPct val="160000"/>
              </a:lnSpc>
              <a:spcBef>
                <a:spcPts val="600"/>
              </a:spcBef>
              <a:spcAft>
                <a:spcPts val="600"/>
              </a:spcAft>
              <a:buSzPct val="75000"/>
              <a:buFont typeface="Arial" pitchFamily="34" charset="0"/>
              <a:buChar char="•"/>
            </a:pPr>
            <a:r>
              <a:rPr lang="en-US" sz="2000" kern="0" dirty="0">
                <a:cs typeface="Arial" pitchFamily="34" charset="0"/>
              </a:rPr>
              <a:t>Medicaid Primary Claim Instructions</a:t>
            </a:r>
          </a:p>
          <a:p>
            <a:pPr marL="236538" indent="-236538">
              <a:lnSpc>
                <a:spcPct val="160000"/>
              </a:lnSpc>
              <a:spcBef>
                <a:spcPts val="600"/>
              </a:spcBef>
              <a:spcAft>
                <a:spcPts val="600"/>
              </a:spcAft>
              <a:buSzPct val="75000"/>
              <a:buFont typeface="Arial" pitchFamily="34" charset="0"/>
              <a:buChar char="•"/>
            </a:pPr>
            <a:r>
              <a:rPr lang="en-US" sz="2000" dirty="0"/>
              <a:t>School Based Claims Reminders</a:t>
            </a:r>
            <a:endParaRPr lang="en-US" sz="2000" kern="0" dirty="0">
              <a:cs typeface="Arial" pitchFamily="34" charset="0"/>
            </a:endParaRPr>
          </a:p>
          <a:p>
            <a:pPr marL="1588" lvl="1">
              <a:lnSpc>
                <a:spcPct val="90000"/>
              </a:lnSpc>
              <a:spcBef>
                <a:spcPct val="30000"/>
              </a:spcBef>
              <a:buSzPct val="75000"/>
              <a:defRPr/>
            </a:pP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9" name="Rectangle 2"/>
          <p:cNvSpPr>
            <a:spLocks noGrp="1" noChangeArrowheads="1"/>
          </p:cNvSpPr>
          <p:nvPr>
            <p:ph type="title"/>
          </p:nvPr>
        </p:nvSpPr>
        <p:spPr>
          <a:xfrm>
            <a:off x="625475" y="1520328"/>
            <a:ext cx="12604750" cy="878383"/>
          </a:xfrm>
          <a:noFill/>
        </p:spPr>
        <p:txBody>
          <a:bodyPr/>
          <a:lstStyle/>
          <a:p>
            <a:r>
              <a:rPr lang="en-US" sz="3200" dirty="0"/>
              <a:t>Timely Filing Hints</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There are two filing limits to meet:</a:t>
            </a:r>
          </a:p>
          <a:p>
            <a:pPr lvl="1"/>
            <a:endParaRPr lang="en-US" sz="2000" dirty="0"/>
          </a:p>
          <a:p>
            <a:pPr marL="996010" lvl="1" indent="-342900">
              <a:buFont typeface="Arial" panose="020B0604020202020204" pitchFamily="34" charset="0"/>
              <a:buChar char="•"/>
            </a:pPr>
            <a:r>
              <a:rPr lang="en-US" sz="2000" dirty="0"/>
              <a:t>The initial filing limit – 120 days from date of service</a:t>
            </a:r>
          </a:p>
          <a:p>
            <a:pPr marL="996010" lvl="1" indent="-342900">
              <a:buFont typeface="Arial" panose="020B0604020202020204" pitchFamily="34" charset="0"/>
              <a:buChar char="•"/>
            </a:pPr>
            <a:r>
              <a:rPr lang="en-US" sz="2000" dirty="0"/>
              <a:t>The grace period limit – 90 days from paid/denial date  </a:t>
            </a:r>
          </a:p>
          <a:p>
            <a:pPr algn="just"/>
            <a:endParaRPr lang="en-US" sz="2000" dirty="0"/>
          </a:p>
          <a:p>
            <a:r>
              <a:rPr lang="en-US" sz="2000" dirty="0"/>
              <a:t>Continuing to re-file a claim does not continue to extend the filing limit. It is to the provider’s advantage to file or request an adjustment on the most recently filed claim that met the original filing limit.</a:t>
            </a:r>
          </a:p>
          <a:p>
            <a:endParaRPr lang="en-US" sz="2000" dirty="0"/>
          </a:p>
          <a:p>
            <a:r>
              <a:rPr lang="en-US" sz="2000" dirty="0"/>
              <a:t>When requesting an adjustment on an adjusted claim, use the TCN of the final payment or denial, not the credit record which has a negative amount on the RA.</a:t>
            </a:r>
          </a:p>
          <a:p>
            <a:endParaRPr lang="en-US" sz="2000" dirty="0"/>
          </a:p>
          <a:p>
            <a:r>
              <a:rPr lang="en-US" sz="2000" dirty="0"/>
              <a:t>The filing limit does not apply when the provider is returning an overpayment to the Medicaid program. </a:t>
            </a:r>
          </a:p>
          <a:p>
            <a:pPr algn="just"/>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37341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44440" y="1895475"/>
            <a:ext cx="7004685" cy="4099560"/>
          </a:xfrm>
          <a:solidFill>
            <a:schemeClr val="bg1"/>
          </a:solidFill>
        </p:spPr>
        <p:txBody>
          <a:bodyPr/>
          <a:lstStyle/>
          <a:p>
            <a:br>
              <a:rPr lang="en-US" sz="4400" dirty="0"/>
            </a:br>
            <a:br>
              <a:rPr lang="en-US" sz="4400" dirty="0"/>
            </a:br>
            <a:br>
              <a:rPr lang="en-US" sz="4400" dirty="0"/>
            </a:br>
            <a:br>
              <a:rPr lang="en-US" sz="4400" dirty="0"/>
            </a:br>
            <a:r>
              <a:rPr lang="en-US" sz="4400" dirty="0"/>
              <a:t>School Based Claims Reminders</a:t>
            </a:r>
            <a:br>
              <a:rPr lang="en-US" sz="4400" dirty="0"/>
            </a:br>
            <a:endParaRPr lang="en-US" sz="4400"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9182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32</a:t>
            </a:fld>
            <a:endParaRPr lang="en-US" dirty="0"/>
          </a:p>
        </p:txBody>
      </p:sp>
      <p:sp>
        <p:nvSpPr>
          <p:cNvPr id="9" name="Rectangle 2"/>
          <p:cNvSpPr>
            <a:spLocks noGrp="1" noChangeArrowheads="1"/>
          </p:cNvSpPr>
          <p:nvPr>
            <p:ph type="title"/>
          </p:nvPr>
        </p:nvSpPr>
        <p:spPr>
          <a:xfrm>
            <a:off x="625475" y="1553378"/>
            <a:ext cx="12604750" cy="845333"/>
          </a:xfrm>
          <a:noFill/>
        </p:spPr>
        <p:txBody>
          <a:bodyPr/>
          <a:lstStyle/>
          <a:p>
            <a:r>
              <a:rPr lang="en-US" sz="3200" dirty="0"/>
              <a:t>Place of Service Reminders</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buFont typeface="Arial" panose="020B0604020202020204" pitchFamily="34" charset="0"/>
              <a:buChar char="•"/>
              <a:defRPr/>
            </a:pPr>
            <a:r>
              <a:rPr lang="en-US" sz="2000" dirty="0">
                <a:cs typeface="Times New Roman" pitchFamily="18" charset="0"/>
              </a:rPr>
              <a:t>Use place of service (POS) 03  when services are provided at school</a:t>
            </a:r>
          </a:p>
          <a:p>
            <a:pPr marL="457200" indent="-457200">
              <a:buFont typeface="Arial" panose="020B0604020202020204" pitchFamily="34" charset="0"/>
              <a:buChar char="•"/>
              <a:defRPr/>
            </a:pPr>
            <a:endParaRPr lang="en-US" sz="2000" dirty="0">
              <a:cs typeface="Times New Roman" pitchFamily="18" charset="0"/>
            </a:endParaRPr>
          </a:p>
          <a:p>
            <a:pPr marL="457200" indent="-457200">
              <a:buFont typeface="Arial" panose="020B0604020202020204" pitchFamily="34" charset="0"/>
              <a:buChar char="•"/>
              <a:defRPr/>
            </a:pPr>
            <a:r>
              <a:rPr lang="en-US" sz="2000" dirty="0">
                <a:cs typeface="Times New Roman" pitchFamily="18" charset="0"/>
              </a:rPr>
              <a:t>Use POS 11 when services are provided at the office</a:t>
            </a:r>
          </a:p>
          <a:p>
            <a:pPr marL="457200" indent="-457200">
              <a:buFont typeface="Arial" panose="020B0604020202020204" pitchFamily="34" charset="0"/>
              <a:buChar char="•"/>
              <a:defRPr/>
            </a:pPr>
            <a:endParaRPr lang="en-US" sz="2000" dirty="0">
              <a:cs typeface="Times New Roman" pitchFamily="18" charset="0"/>
            </a:endParaRPr>
          </a:p>
          <a:p>
            <a:pPr marL="457200" indent="-457200">
              <a:buFont typeface="Arial" panose="020B0604020202020204" pitchFamily="34" charset="0"/>
              <a:buChar char="•"/>
              <a:defRPr/>
            </a:pPr>
            <a:r>
              <a:rPr lang="en-US" sz="2000" dirty="0">
                <a:cs typeface="Times New Roman" pitchFamily="18" charset="0"/>
              </a:rPr>
              <a:t>Use POS 99 for all other sites/venues</a:t>
            </a:r>
          </a:p>
          <a:p>
            <a:pPr algn="just"/>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21376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33</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Billing Reminders</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defRPr/>
            </a:pPr>
            <a:r>
              <a:rPr lang="en-US" sz="2000" dirty="0"/>
              <a:t> Verify that the CPT, HCPCS, Diagnosis, etc. that you are billing for:</a:t>
            </a:r>
          </a:p>
          <a:p>
            <a:pPr>
              <a:defRPr/>
            </a:pPr>
            <a:endParaRPr lang="en-US" sz="2000" dirty="0"/>
          </a:p>
          <a:p>
            <a:pPr marL="457200" indent="-457200">
              <a:buFont typeface="Arial" pitchFamily="34" charset="0"/>
              <a:buChar char="•"/>
              <a:defRPr/>
            </a:pPr>
            <a:r>
              <a:rPr lang="en-US" sz="2000" dirty="0"/>
              <a:t>are covered services with Conduent</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are covered for the appropriate age range </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are covered for the appropriate gender</a:t>
            </a:r>
          </a:p>
          <a:p>
            <a:pPr marL="457200" indent="-457200">
              <a:buFont typeface="Arial" pitchFamily="34" charset="0"/>
              <a:buChar char="•"/>
              <a:defRPr/>
            </a:pPr>
            <a:endParaRPr lang="en-US" sz="2000" dirty="0"/>
          </a:p>
          <a:p>
            <a:pPr marL="457200" indent="-457200">
              <a:buFont typeface="Arial" pitchFamily="34" charset="0"/>
              <a:buChar char="•"/>
              <a:defRPr/>
            </a:pPr>
            <a:r>
              <a:rPr lang="en-US" sz="2000" dirty="0"/>
              <a:t>do not exceed the max allowed of units per line</a:t>
            </a:r>
          </a:p>
          <a:p>
            <a:pPr>
              <a:defRPr/>
            </a:pPr>
            <a:endParaRPr lang="en-US" sz="2000" dirty="0"/>
          </a:p>
          <a:p>
            <a:pPr marL="457200" indent="-457200">
              <a:buFont typeface="Arial" pitchFamily="34" charset="0"/>
              <a:buChar char="•"/>
              <a:defRPr/>
            </a:pPr>
            <a:r>
              <a:rPr lang="en-US" sz="2000" dirty="0"/>
              <a:t>if invoice is required remember to attach the invoice </a:t>
            </a:r>
          </a:p>
          <a:p>
            <a:pPr>
              <a:defRPr/>
            </a:pPr>
            <a:endParaRPr lang="en-US" sz="2000" dirty="0"/>
          </a:p>
          <a:p>
            <a:pPr marL="457200" indent="-457200">
              <a:buFont typeface="Arial" pitchFamily="34" charset="0"/>
              <a:buChar char="•"/>
              <a:defRPr/>
            </a:pPr>
            <a:r>
              <a:rPr lang="en-US" sz="2000" dirty="0"/>
              <a:t>does have the billing and rendering provider type selected to bill/render the services   </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16523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34</a:t>
            </a:fld>
            <a:endParaRPr lang="en-US" dirty="0"/>
          </a:p>
        </p:txBody>
      </p:sp>
      <p:sp>
        <p:nvSpPr>
          <p:cNvPr id="9" name="Rectangle 2"/>
          <p:cNvSpPr>
            <a:spLocks noGrp="1" noChangeArrowheads="1"/>
          </p:cNvSpPr>
          <p:nvPr>
            <p:ph type="title"/>
          </p:nvPr>
        </p:nvSpPr>
        <p:spPr>
          <a:xfrm>
            <a:off x="625475" y="1542361"/>
            <a:ext cx="12604750" cy="856350"/>
          </a:xfrm>
          <a:noFill/>
        </p:spPr>
        <p:txBody>
          <a:bodyPr/>
          <a:lstStyle/>
          <a:p>
            <a:r>
              <a:rPr lang="en-US" sz="3200" dirty="0"/>
              <a:t>Taxonomy Reminder</a:t>
            </a:r>
            <a:endParaRPr lang="en-US" dirty="0"/>
          </a:p>
        </p:txBody>
      </p:sp>
      <p:sp>
        <p:nvSpPr>
          <p:cNvPr id="10" name="Rectangle 3"/>
          <p:cNvSpPr txBox="1">
            <a:spLocks noChangeArrowheads="1"/>
          </p:cNvSpPr>
          <p:nvPr/>
        </p:nvSpPr>
        <p:spPr bwMode="auto">
          <a:xfrm>
            <a:off x="625475" y="2320606"/>
            <a:ext cx="9937750"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For School Based </a:t>
            </a:r>
            <a:r>
              <a:rPr lang="en-US" sz="2000" b="1" u="sng" dirty="0"/>
              <a:t>billing</a:t>
            </a:r>
            <a:r>
              <a:rPr lang="en-US" sz="2000" dirty="0"/>
              <a:t> provider type 345, the valid Taxonomy Code is:</a:t>
            </a:r>
          </a:p>
          <a:p>
            <a:endParaRPr lang="en-US" sz="2000" dirty="0"/>
          </a:p>
          <a:p>
            <a:pPr marL="996010" lvl="1" indent="-342900">
              <a:buFont typeface="Arial" panose="020B0604020202020204" pitchFamily="34" charset="0"/>
              <a:buChar char="•"/>
            </a:pPr>
            <a:r>
              <a:rPr lang="en-US" sz="2000" dirty="0"/>
              <a:t> 251300000X </a:t>
            </a:r>
          </a:p>
          <a:p>
            <a:pPr>
              <a:defRPr/>
            </a:pPr>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41232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35</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t>Summary</a:t>
            </a:r>
            <a:endParaRPr lang="en-US" dirty="0"/>
          </a:p>
        </p:txBody>
      </p:sp>
      <p:sp>
        <p:nvSpPr>
          <p:cNvPr id="10" name="Rectangle 3"/>
          <p:cNvSpPr txBox="1">
            <a:spLocks noChangeArrowheads="1"/>
          </p:cNvSpPr>
          <p:nvPr/>
        </p:nvSpPr>
        <p:spPr bwMode="auto">
          <a:xfrm>
            <a:off x="625475"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236538" indent="-236538">
              <a:lnSpc>
                <a:spcPct val="150000"/>
              </a:lnSpc>
              <a:spcBef>
                <a:spcPts val="600"/>
              </a:spcBef>
              <a:spcAft>
                <a:spcPts val="600"/>
              </a:spcAft>
              <a:buSzPct val="75000"/>
              <a:buFont typeface="Arial" pitchFamily="34" charset="0"/>
              <a:buChar char="•"/>
            </a:pPr>
            <a:r>
              <a:rPr lang="en-US" dirty="0"/>
              <a:t>Gave an overview of the NM Medicaid Web Portal</a:t>
            </a:r>
          </a:p>
          <a:p>
            <a:pPr marL="236538" indent="-236538">
              <a:lnSpc>
                <a:spcPct val="150000"/>
              </a:lnSpc>
              <a:spcBef>
                <a:spcPts val="600"/>
              </a:spcBef>
              <a:spcAft>
                <a:spcPts val="600"/>
              </a:spcAft>
              <a:buSzPct val="75000"/>
              <a:buFont typeface="Arial" pitchFamily="34" charset="0"/>
              <a:buChar char="•"/>
            </a:pPr>
            <a:r>
              <a:rPr lang="en-US" dirty="0"/>
              <a:t>Defined Timely Filing Guidelines</a:t>
            </a:r>
          </a:p>
          <a:p>
            <a:pPr marL="236538" indent="-236538">
              <a:lnSpc>
                <a:spcPct val="150000"/>
              </a:lnSpc>
              <a:spcBef>
                <a:spcPts val="600"/>
              </a:spcBef>
              <a:spcAft>
                <a:spcPts val="600"/>
              </a:spcAft>
              <a:buSzPct val="75000"/>
              <a:buFont typeface="Arial" pitchFamily="34" charset="0"/>
              <a:buChar char="•"/>
            </a:pPr>
            <a:r>
              <a:rPr lang="en-US" dirty="0"/>
              <a:t>Visited Medicaid Primary Claim Instructions</a:t>
            </a:r>
          </a:p>
          <a:p>
            <a:pPr marL="236538" indent="-236538">
              <a:lnSpc>
                <a:spcPct val="150000"/>
              </a:lnSpc>
              <a:spcBef>
                <a:spcPts val="600"/>
              </a:spcBef>
              <a:spcAft>
                <a:spcPts val="600"/>
              </a:spcAft>
              <a:buSzPct val="75000"/>
              <a:buFont typeface="Arial" pitchFamily="34" charset="0"/>
              <a:buChar char="•"/>
            </a:pPr>
            <a:r>
              <a:rPr lang="en-US" dirty="0"/>
              <a:t>Reiterated School Based Claims Reminders</a:t>
            </a:r>
          </a:p>
          <a:p>
            <a:pPr>
              <a:lnSpc>
                <a:spcPct val="160000"/>
              </a:lnSpc>
              <a:spcBef>
                <a:spcPts val="600"/>
              </a:spcBef>
              <a:spcAft>
                <a:spcPts val="600"/>
              </a:spcAft>
              <a:buSzPct val="75000"/>
            </a:pPr>
            <a:endParaRPr lang="en-US" sz="2000" kern="0" dirty="0"/>
          </a:p>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61133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5" y="1531345"/>
            <a:ext cx="12604750" cy="867366"/>
          </a:xfrm>
          <a:noFill/>
        </p:spPr>
        <p:txBody>
          <a:bodyPr/>
          <a:lstStyle/>
          <a:p>
            <a:r>
              <a:rPr lang="en-US" sz="3200" dirty="0"/>
              <a:t>New Mexico Medicaid Resources</a:t>
            </a:r>
            <a:endParaRPr lang="en-US" dirty="0"/>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nSpc>
                <a:spcPct val="150000"/>
              </a:lnSpc>
              <a:spcBef>
                <a:spcPts val="600"/>
              </a:spcBef>
              <a:spcAft>
                <a:spcPts val="600"/>
              </a:spcAft>
              <a:buSzPct val="75000"/>
              <a:buFont typeface="Arial" panose="020B0604020202020204" pitchFamily="34" charset="0"/>
              <a:buChar char="•"/>
            </a:pPr>
            <a:r>
              <a:rPr lang="en-US" sz="1800" dirty="0"/>
              <a:t>New Mexico Medicaid Online</a:t>
            </a:r>
          </a:p>
          <a:p>
            <a:pPr marL="1110310" lvl="1" indent="-457200">
              <a:lnSpc>
                <a:spcPct val="150000"/>
              </a:lnSpc>
              <a:spcBef>
                <a:spcPts val="600"/>
              </a:spcBef>
              <a:spcAft>
                <a:spcPts val="600"/>
              </a:spcAft>
              <a:buSzPct val="75000"/>
              <a:buFont typeface="Arial" panose="020B0604020202020204" pitchFamily="34" charset="0"/>
              <a:buChar char="•"/>
            </a:pPr>
            <a:r>
              <a:rPr lang="en-US" sz="1800" dirty="0"/>
              <a:t>Provider Information</a:t>
            </a:r>
          </a:p>
          <a:p>
            <a:pPr marL="1110310" lvl="1" indent="-457200">
              <a:lnSpc>
                <a:spcPct val="150000"/>
              </a:lnSpc>
              <a:spcBef>
                <a:spcPts val="600"/>
              </a:spcBef>
              <a:spcAft>
                <a:spcPts val="600"/>
              </a:spcAft>
              <a:buSzPct val="75000"/>
              <a:buFont typeface="Arial" panose="020B0604020202020204" pitchFamily="34" charset="0"/>
              <a:buChar char="•"/>
            </a:pPr>
            <a:r>
              <a:rPr lang="en-US" sz="1800" dirty="0"/>
              <a:t>Provider Login Screen Notices</a:t>
            </a:r>
          </a:p>
          <a:p>
            <a:pPr marL="1110310" lvl="1" indent="-457200">
              <a:lnSpc>
                <a:spcPct val="150000"/>
              </a:lnSpc>
              <a:spcBef>
                <a:spcPts val="600"/>
              </a:spcBef>
              <a:spcAft>
                <a:spcPts val="600"/>
              </a:spcAft>
              <a:buSzPct val="75000"/>
              <a:buFont typeface="Arial" panose="020B0604020202020204" pitchFamily="34" charset="0"/>
              <a:buChar char="•"/>
            </a:pPr>
            <a:r>
              <a:rPr lang="en-US" sz="1800" dirty="0"/>
              <a:t>Provider E-News Newsletters</a:t>
            </a:r>
          </a:p>
          <a:p>
            <a:pPr marL="457200" indent="-457200">
              <a:lnSpc>
                <a:spcPct val="150000"/>
              </a:lnSpc>
              <a:spcBef>
                <a:spcPts val="600"/>
              </a:spcBef>
              <a:spcAft>
                <a:spcPts val="600"/>
              </a:spcAft>
              <a:buSzPct val="75000"/>
              <a:buFont typeface="Arial" panose="020B0604020202020204" pitchFamily="34" charset="0"/>
              <a:buChar char="•"/>
            </a:pPr>
            <a:r>
              <a:rPr lang="en-US" sz="1800" dirty="0"/>
              <a:t>Medicaid Provider Relations Call Center</a:t>
            </a:r>
          </a:p>
          <a:p>
            <a:pPr marL="457200" indent="-457200">
              <a:lnSpc>
                <a:spcPct val="150000"/>
              </a:lnSpc>
              <a:spcBef>
                <a:spcPts val="600"/>
              </a:spcBef>
              <a:spcAft>
                <a:spcPts val="600"/>
              </a:spcAft>
              <a:buSzPct val="75000"/>
              <a:buFont typeface="Arial" panose="020B0604020202020204" pitchFamily="34" charset="0"/>
              <a:buChar char="•"/>
            </a:pPr>
            <a:r>
              <a:rPr lang="en-US" sz="1800" dirty="0"/>
              <a:t>Provider Communication Updates </a:t>
            </a:r>
          </a:p>
          <a:p>
            <a:pPr marL="457200" indent="-457200">
              <a:lnSpc>
                <a:spcPct val="150000"/>
              </a:lnSpc>
              <a:spcBef>
                <a:spcPts val="600"/>
              </a:spcBef>
              <a:spcAft>
                <a:spcPts val="600"/>
              </a:spcAft>
              <a:buSzPct val="75000"/>
              <a:buFont typeface="Arial" panose="020B0604020202020204" pitchFamily="34" charset="0"/>
              <a:buChar char="•"/>
            </a:pPr>
            <a:r>
              <a:rPr lang="en-US" sz="1800" dirty="0"/>
              <a:t>Provider Field Representative</a:t>
            </a:r>
          </a:p>
          <a:p>
            <a:pPr marL="457200" indent="-457200">
              <a:lnSpc>
                <a:spcPct val="150000"/>
              </a:lnSpc>
              <a:spcBef>
                <a:spcPts val="600"/>
              </a:spcBef>
              <a:spcAft>
                <a:spcPts val="600"/>
              </a:spcAft>
              <a:buSzPct val="75000"/>
              <a:buFont typeface="Arial" panose="020B0604020202020204" pitchFamily="34" charset="0"/>
              <a:buChar char="•"/>
            </a:pPr>
            <a:r>
              <a:rPr lang="en-US" sz="1800" dirty="0"/>
              <a:t>Provider Webinars</a:t>
            </a:r>
          </a:p>
          <a:p>
            <a:pPr marL="457200" indent="-457200">
              <a:lnSpc>
                <a:spcPct val="150000"/>
              </a:lnSpc>
              <a:spcBef>
                <a:spcPts val="600"/>
              </a:spcBef>
              <a:spcAft>
                <a:spcPts val="600"/>
              </a:spcAft>
              <a:buSzPct val="75000"/>
              <a:buFont typeface="Arial" panose="020B0604020202020204" pitchFamily="34" charset="0"/>
              <a:buChar char="•"/>
            </a:pPr>
            <a:r>
              <a:rPr lang="en-US" sz="18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Tree>
    <p:extLst>
      <p:ext uri="{BB962C8B-B14F-4D97-AF65-F5344CB8AC3E}">
        <p14:creationId xmlns:p14="http://schemas.microsoft.com/office/powerpoint/2010/main" val="11300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37</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solidFill>
        </p:spPr>
        <p:txBody>
          <a:bodyPr/>
          <a:lstStyle/>
          <a:p>
            <a:r>
              <a:rPr lang="en-US" dirty="0">
                <a:solidFill>
                  <a:schemeClr val="tx1"/>
                </a:solidFill>
              </a:rPr>
              <a:t>NM Medicaid Web Portal Overview</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218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5" y="1200839"/>
            <a:ext cx="9756775" cy="943874"/>
          </a:xfrm>
          <a:noFill/>
        </p:spPr>
        <p:txBody>
          <a:bodyPr/>
          <a:lstStyle/>
          <a:p>
            <a:r>
              <a:rPr lang="en-US" dirty="0"/>
              <a:t>New Mexico Medicaid Portal </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2424259"/>
            <a:ext cx="7620000" cy="520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10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5" y="1222872"/>
            <a:ext cx="9756775" cy="921841"/>
          </a:xfrm>
          <a:noFill/>
        </p:spPr>
        <p:txBody>
          <a:bodyPr/>
          <a:lstStyle/>
          <a:p>
            <a:r>
              <a:rPr lang="en-US" dirty="0"/>
              <a:t>New Mexico Medicaid Portal </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5" y="2320713"/>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6800" y="2644186"/>
            <a:ext cx="2514600" cy="307777"/>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Non Secure Features</a:t>
            </a:r>
          </a:p>
        </p:txBody>
      </p:sp>
      <p:sp>
        <p:nvSpPr>
          <p:cNvPr id="11" name="Line 7"/>
          <p:cNvSpPr>
            <a:spLocks noChangeShapeType="1"/>
          </p:cNvSpPr>
          <p:nvPr/>
        </p:nvSpPr>
        <p:spPr bwMode="auto">
          <a:xfrm flipH="1">
            <a:off x="1862715" y="2966644"/>
            <a:ext cx="228600" cy="466987"/>
          </a:xfrm>
          <a:prstGeom prst="line">
            <a:avLst/>
          </a:prstGeom>
          <a:noFill/>
          <a:ln w="25400" cap="flat" cmpd="sng" algn="ctr">
            <a:solidFill>
              <a:srgbClr val="34BCBA"/>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Oval 6"/>
          <p:cNvSpPr>
            <a:spLocks noChangeArrowheads="1"/>
          </p:cNvSpPr>
          <p:nvPr/>
        </p:nvSpPr>
        <p:spPr bwMode="auto">
          <a:xfrm>
            <a:off x="57684" y="3200137"/>
            <a:ext cx="2033631"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862715" y="2961750"/>
            <a:ext cx="228600" cy="466987"/>
          </a:xfrm>
          <a:prstGeom prst="line">
            <a:avLst/>
          </a:prstGeom>
          <a:noFill/>
          <a:ln w="25400" cap="flat" cmpd="sng" algn="ctr">
            <a:solidFill>
              <a:srgbClr val="34BCBA"/>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Oval 6"/>
          <p:cNvSpPr>
            <a:spLocks noChangeArrowheads="1"/>
          </p:cNvSpPr>
          <p:nvPr/>
        </p:nvSpPr>
        <p:spPr bwMode="auto">
          <a:xfrm>
            <a:off x="2324100" y="4343137"/>
            <a:ext cx="2033631" cy="1240872"/>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Line 7"/>
          <p:cNvSpPr>
            <a:spLocks noChangeShapeType="1"/>
          </p:cNvSpPr>
          <p:nvPr/>
        </p:nvSpPr>
        <p:spPr bwMode="auto">
          <a:xfrm flipV="1">
            <a:off x="4357731" y="5067300"/>
            <a:ext cx="1676400" cy="0"/>
          </a:xfrm>
          <a:prstGeom prst="line">
            <a:avLst/>
          </a:prstGeom>
          <a:noFill/>
          <a:ln w="25400" cap="flat" cmpd="sng" algn="ctr">
            <a:solidFill>
              <a:srgbClr val="34BCBA"/>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4510131" y="4440353"/>
            <a:ext cx="1524000" cy="523220"/>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Secure Features requires login</a:t>
            </a:r>
          </a:p>
        </p:txBody>
      </p:sp>
      <p:sp>
        <p:nvSpPr>
          <p:cNvPr id="19" name="Oval 6"/>
          <p:cNvSpPr>
            <a:spLocks noChangeArrowheads="1"/>
          </p:cNvSpPr>
          <p:nvPr/>
        </p:nvSpPr>
        <p:spPr bwMode="auto">
          <a:xfrm>
            <a:off x="6034131" y="3511338"/>
            <a:ext cx="3200400"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517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November 8, 2017</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Medicaid School Based Programs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5" y="1233889"/>
            <a:ext cx="9756775" cy="910824"/>
          </a:xfrm>
          <a:noFill/>
        </p:spPr>
        <p:txBody>
          <a:bodyPr/>
          <a:lstStyle/>
          <a:p>
            <a:r>
              <a:rPr lang="en-US" dirty="0"/>
              <a:t>New Mexico Medicaid Portal </a:t>
            </a: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475" y="2285956"/>
            <a:ext cx="8077200" cy="5072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362450" y="4533900"/>
            <a:ext cx="1562100" cy="738664"/>
          </a:xfrm>
          <a:prstGeom prst="rect">
            <a:avLst/>
          </a:prstGeom>
          <a:solidFill>
            <a:srgbClr val="FFFFFF">
              <a:lumMod val="95000"/>
            </a:srgbClr>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Click “I’m a new user” to begin web registration</a:t>
            </a:r>
          </a:p>
        </p:txBody>
      </p:sp>
      <p:cxnSp>
        <p:nvCxnSpPr>
          <p:cNvPr id="21" name="Straight Arrow Connector 20"/>
          <p:cNvCxnSpPr/>
          <p:nvPr/>
        </p:nvCxnSpPr>
        <p:spPr>
          <a:xfrm>
            <a:off x="5924550" y="5272564"/>
            <a:ext cx="228600" cy="328136"/>
          </a:xfrm>
          <a:prstGeom prst="straightConnector1">
            <a:avLst/>
          </a:prstGeom>
          <a:noFill/>
          <a:ln w="25400" cap="flat" cmpd="sng" algn="ctr">
            <a:solidFill>
              <a:srgbClr val="C00000"/>
            </a:solidFill>
            <a:prstDash val="solid"/>
            <a:tailEnd type="arrow"/>
          </a:ln>
          <a:effectLst/>
        </p:spPr>
      </p:cxnSp>
      <p:sp>
        <p:nvSpPr>
          <p:cNvPr id="22" name="Oval 4"/>
          <p:cNvSpPr>
            <a:spLocks noChangeArrowheads="1"/>
          </p:cNvSpPr>
          <p:nvPr/>
        </p:nvSpPr>
        <p:spPr bwMode="auto">
          <a:xfrm>
            <a:off x="6105525" y="5514975"/>
            <a:ext cx="22860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34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Medicaid School Based Programs</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8</a:t>
            </a:fld>
            <a:endParaRPr lang="en-US" dirty="0">
              <a:solidFill>
                <a:srgbClr val="AAAFB9"/>
              </a:solidFill>
            </a:endParaRPr>
          </a:p>
        </p:txBody>
      </p:sp>
      <p:sp>
        <p:nvSpPr>
          <p:cNvPr id="2" name="Title 1"/>
          <p:cNvSpPr>
            <a:spLocks noGrp="1"/>
          </p:cNvSpPr>
          <p:nvPr>
            <p:ph type="title"/>
          </p:nvPr>
        </p:nvSpPr>
        <p:spPr>
          <a:xfrm>
            <a:off x="495300" y="1233888"/>
            <a:ext cx="12038684" cy="848911"/>
          </a:xfrm>
        </p:spPr>
        <p:txBody>
          <a:bodyPr/>
          <a:lstStyle/>
          <a:p>
            <a:r>
              <a:rPr lang="en-US" dirty="0"/>
              <a:t>Web Registration</a:t>
            </a:r>
          </a:p>
        </p:txBody>
      </p:sp>
      <p:sp>
        <p:nvSpPr>
          <p:cNvPr id="9" name="Rectangle 3"/>
          <p:cNvSpPr txBox="1">
            <a:spLocks noGrp="1" noChangeArrowheads="1"/>
          </p:cNvSpPr>
          <p:nvPr>
            <p:ph type="body" sz="quarter" idx="13"/>
          </p:nvPr>
        </p:nvSpPr>
        <p:spPr bwMode="auto">
          <a:xfrm>
            <a:off x="520699" y="2314154"/>
            <a:ext cx="11388535" cy="42291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b="1" dirty="0">
                <a:solidFill>
                  <a:srgbClr val="000000"/>
                </a:solidFill>
              </a:rPr>
              <a:t>Large Organizations with Multiple Billing Provider Numbers</a:t>
            </a:r>
          </a:p>
          <a:p>
            <a:pPr marL="342900" lvl="3" algn="just" defTabSz="457200">
              <a:lnSpc>
                <a:spcPct val="150000"/>
              </a:lnSpc>
              <a:spcAft>
                <a:spcPts val="600"/>
              </a:spcAft>
            </a:pPr>
            <a:r>
              <a:rPr lang="en-US" sz="2000" dirty="0">
                <a:solidFill>
                  <a:srgbClr val="000000"/>
                </a:solidFill>
              </a:rPr>
              <a:t>Organizations with multiple billing provider numbers have to register each billing provider number in the web portal in order to inquire on claims, Prior Authorizations (PA) and payment history, as well as to access Remittance Advices (RA) and </a:t>
            </a:r>
            <a:r>
              <a:rPr lang="en-US" sz="2000" dirty="0"/>
              <a:t>PAs used unit reports for each of their billing provider numbers.</a:t>
            </a:r>
          </a:p>
        </p:txBody>
      </p:sp>
    </p:spTree>
    <p:extLst>
      <p:ext uri="{BB962C8B-B14F-4D97-AF65-F5344CB8AC3E}">
        <p14:creationId xmlns:p14="http://schemas.microsoft.com/office/powerpoint/2010/main" val="6619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Medicaid School Based Programs</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9</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November 8, 2017</a:t>
            </a:r>
            <a:endParaRPr lang="en-US" dirty="0">
              <a:solidFill>
                <a:srgbClr val="A6A6A6"/>
              </a:solidFill>
            </a:endParaRPr>
          </a:p>
        </p:txBody>
      </p:sp>
      <p:sp>
        <p:nvSpPr>
          <p:cNvPr id="6" name="Rectangle 2"/>
          <p:cNvSpPr txBox="1">
            <a:spLocks noChangeArrowheads="1"/>
          </p:cNvSpPr>
          <p:nvPr/>
        </p:nvSpPr>
        <p:spPr>
          <a:xfrm>
            <a:off x="644523" y="1266825"/>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lvl="0">
              <a:defRPr/>
            </a:pPr>
            <a:r>
              <a:rPr lang="en-US" dirty="0">
                <a:solidFill>
                  <a:schemeClr val="tx1"/>
                </a:solidFill>
              </a:rPr>
              <a:t>Web Registration – How to Log-in</a:t>
            </a:r>
            <a:endParaRPr kumimoji="0" lang="en-US" sz="3200" b="0" i="0" u="none" strike="noStrike" kern="1200" cap="none" spc="0" normalizeH="0" baseline="0" noProof="0" dirty="0">
              <a:ln>
                <a:noFill/>
              </a:ln>
              <a:solidFill>
                <a:schemeClr val="tx1"/>
              </a:solidFill>
              <a:effectLst/>
              <a:uLnTx/>
              <a:uFillTx/>
              <a:latin typeface="Arial"/>
              <a:ea typeface="+mj-ea"/>
              <a:cs typeface="+mj-cs"/>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55" y="1800225"/>
            <a:ext cx="85344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4"/>
          <p:cNvSpPr>
            <a:spLocks noChangeArrowheads="1"/>
          </p:cNvSpPr>
          <p:nvPr/>
        </p:nvSpPr>
        <p:spPr bwMode="auto">
          <a:xfrm>
            <a:off x="228600" y="2834256"/>
            <a:ext cx="14478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Oval 5"/>
          <p:cNvSpPr>
            <a:spLocks noChangeArrowheads="1"/>
          </p:cNvSpPr>
          <p:nvPr/>
        </p:nvSpPr>
        <p:spPr bwMode="auto">
          <a:xfrm>
            <a:off x="2324100" y="3438525"/>
            <a:ext cx="1600200" cy="1676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TextBox 10"/>
          <p:cNvSpPr txBox="1"/>
          <p:nvPr/>
        </p:nvSpPr>
        <p:spPr>
          <a:xfrm>
            <a:off x="418780" y="5072630"/>
            <a:ext cx="1676400" cy="830997"/>
          </a:xfrm>
          <a:prstGeom prst="rect">
            <a:avLst/>
          </a:prstGeom>
          <a:solidFill>
            <a:srgbClr val="FFFFFF">
              <a:lumMod val="95000"/>
            </a:srgbClr>
          </a:solidFill>
          <a:ln w="25400">
            <a:solidFill>
              <a:srgbClr val="C00000"/>
            </a:solidFill>
          </a:ln>
        </p:spPr>
        <p:txBody>
          <a:bodyPr wrap="square" tIns="91440" bIns="9144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Complete every field that contains an asterisk</a:t>
            </a:r>
          </a:p>
        </p:txBody>
      </p:sp>
      <p:cxnSp>
        <p:nvCxnSpPr>
          <p:cNvPr id="12" name="Straight Arrow Connector 11"/>
          <p:cNvCxnSpPr/>
          <p:nvPr/>
        </p:nvCxnSpPr>
        <p:spPr bwMode="auto">
          <a:xfrm>
            <a:off x="2095180" y="5125149"/>
            <a:ext cx="667624" cy="180712"/>
          </a:xfrm>
          <a:prstGeom prst="straightConnector1">
            <a:avLst/>
          </a:prstGeom>
          <a:solidFill>
            <a:srgbClr val="34BCBA"/>
          </a:solidFill>
          <a:ln w="1905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a:off x="2095180" y="5374090"/>
            <a:ext cx="667624" cy="180712"/>
          </a:xfrm>
          <a:prstGeom prst="straightConnector1">
            <a:avLst/>
          </a:prstGeom>
          <a:solidFill>
            <a:srgbClr val="34BCBA"/>
          </a:solidFill>
          <a:ln w="19050" cap="flat" cmpd="sng" algn="ctr">
            <a:solidFill>
              <a:srgbClr val="C00000"/>
            </a:solidFill>
            <a:prstDash val="solid"/>
            <a:round/>
            <a:headEnd type="none" w="med" len="med"/>
            <a:tailEnd type="arrow"/>
          </a:ln>
          <a:effectLst/>
        </p:spPr>
      </p:cxnSp>
      <p:cxnSp>
        <p:nvCxnSpPr>
          <p:cNvPr id="14" name="Straight Arrow Connector 13"/>
          <p:cNvCxnSpPr/>
          <p:nvPr/>
        </p:nvCxnSpPr>
        <p:spPr bwMode="auto">
          <a:xfrm>
            <a:off x="2095180" y="5464446"/>
            <a:ext cx="667624" cy="333113"/>
          </a:xfrm>
          <a:prstGeom prst="straightConnector1">
            <a:avLst/>
          </a:prstGeom>
          <a:solidFill>
            <a:srgbClr val="34BCBA"/>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39200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567</TotalTime>
  <Words>1949</Words>
  <Application>Microsoft Office PowerPoint</Application>
  <PresentationFormat>Custom</PresentationFormat>
  <Paragraphs>324</Paragraphs>
  <Slides>38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Xerox Sans</vt:lpstr>
      <vt:lpstr>Conduent_PPT_Template_White_6Jan</vt:lpstr>
      <vt:lpstr>Medicaid School Based Programs</vt:lpstr>
      <vt:lpstr>Purpose</vt:lpstr>
      <vt:lpstr>Objectives</vt:lpstr>
      <vt:lpstr>NM Medicaid Web Portal Overview</vt:lpstr>
      <vt:lpstr>New Mexico Medicaid Portal </vt:lpstr>
      <vt:lpstr>New Mexico Medicaid Portal </vt:lpstr>
      <vt:lpstr>New Mexico Medicaid Portal </vt:lpstr>
      <vt:lpstr>Web Registration</vt:lpstr>
      <vt:lpstr>PowerPoint Presentation</vt:lpstr>
      <vt:lpstr>PowerPoint Presentation</vt:lpstr>
      <vt:lpstr>Eligibility Inquiry</vt:lpstr>
      <vt:lpstr>Eligibility Inquiry</vt:lpstr>
      <vt:lpstr>Eligibility Inquiry</vt:lpstr>
      <vt:lpstr>Eligibility Inquiry</vt:lpstr>
      <vt:lpstr>Eligibility Inquiry Continued</vt:lpstr>
      <vt:lpstr>Eligibility Inquiry Continued</vt:lpstr>
      <vt:lpstr>Turquoise Care Managed Care Organizations (MCOs)</vt:lpstr>
      <vt:lpstr>PowerPoint Presentation</vt:lpstr>
      <vt:lpstr>Claim Status Inquiry</vt:lpstr>
      <vt:lpstr>Single DOS Inquiry</vt:lpstr>
      <vt:lpstr>Date Range Inquiry</vt:lpstr>
      <vt:lpstr>More on Claim Inquiry</vt:lpstr>
      <vt:lpstr> Types of Inquiries Reports and Data Files </vt:lpstr>
      <vt:lpstr>Reports and Data Files</vt:lpstr>
      <vt:lpstr>Reports and Data Files</vt:lpstr>
      <vt:lpstr>    Timely Filing Guidelines </vt:lpstr>
      <vt:lpstr>Timely Filing</vt:lpstr>
      <vt:lpstr>Timely Filing</vt:lpstr>
      <vt:lpstr>Exceptions to Timely Filing</vt:lpstr>
      <vt:lpstr>Timely Filing Hints</vt:lpstr>
      <vt:lpstr>    School Based Claims Reminders </vt:lpstr>
      <vt:lpstr>Place of Service Reminders</vt:lpstr>
      <vt:lpstr>Billing Reminders</vt:lpstr>
      <vt:lpstr>Taxonomy Reminder</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Peter Sepich</cp:lastModifiedBy>
  <cp:revision>45</cp:revision>
  <dcterms:created xsi:type="dcterms:W3CDTF">2017-01-18T18:41:02Z</dcterms:created>
  <dcterms:modified xsi:type="dcterms:W3CDTF">2024-08-20T16:47:15Z</dcterms:modified>
</cp:coreProperties>
</file>